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60" r:id="rId4"/>
    <p:sldId id="259" r:id="rId5"/>
    <p:sldId id="261" r:id="rId6"/>
    <p:sldId id="262" r:id="rId7"/>
    <p:sldId id="265" r:id="rId8"/>
    <p:sldId id="272" r:id="rId9"/>
    <p:sldId id="27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858" userDrawn="1">
          <p15:clr>
            <a:srgbClr val="A4A3A4"/>
          </p15:clr>
        </p15:guide>
        <p15:guide id="4" pos="1799" userDrawn="1">
          <p15:clr>
            <a:srgbClr val="A4A3A4"/>
          </p15:clr>
        </p15:guide>
        <p15:guide id="5" pos="438" userDrawn="1">
          <p15:clr>
            <a:srgbClr val="A4A3A4"/>
          </p15:clr>
        </p15:guide>
        <p15:guide id="6" pos="7242" userDrawn="1">
          <p15:clr>
            <a:srgbClr val="A4A3A4"/>
          </p15:clr>
        </p15:guide>
        <p15:guide id="7" orient="horz" pos="3929" userDrawn="1">
          <p15:clr>
            <a:srgbClr val="A4A3A4"/>
          </p15:clr>
        </p15:guide>
        <p15:guide id="8" orient="horz" pos="3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E18"/>
    <a:srgbClr val="11FFFF"/>
    <a:srgbClr val="F35120"/>
    <a:srgbClr val="FFC000"/>
    <a:srgbClr val="4AE4F4"/>
    <a:srgbClr val="0F5FF6"/>
    <a:srgbClr val="85756F"/>
    <a:srgbClr val="249A46"/>
    <a:srgbClr val="1673EA"/>
    <a:srgbClr val="2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showGuides="1">
      <p:cViewPr varScale="1">
        <p:scale>
          <a:sx n="73" d="100"/>
          <a:sy n="73" d="100"/>
        </p:scale>
        <p:origin x="732" y="78"/>
      </p:cViewPr>
      <p:guideLst>
        <p:guide orient="horz" pos="2160"/>
        <p:guide pos="3840"/>
        <p:guide pos="5858"/>
        <p:guide pos="1799"/>
        <p:guide pos="438"/>
        <p:guide pos="7242"/>
        <p:guide orient="horz" pos="3929"/>
        <p:guide orient="horz" pos="391"/>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8C7DED0-182D-49D6-89B1-57DE003B6A7D}"/>
              </a:ext>
            </a:extLst>
          </p:cNvPr>
          <p:cNvSpPr>
            <a:spLocks noGrp="1"/>
          </p:cNvSpPr>
          <p:nvPr>
            <p:ph type="pic" sz="quarter" idx="10"/>
          </p:nvPr>
        </p:nvSpPr>
        <p:spPr>
          <a:xfrm>
            <a:off x="4738592" y="-1692194"/>
            <a:ext cx="6526994" cy="6526994"/>
          </a:xfrm>
          <a:custGeom>
            <a:avLst/>
            <a:gdLst>
              <a:gd name="connsiteX0" fmla="*/ 4892996 w 6526994"/>
              <a:gd name="connsiteY0" fmla="*/ 0 h 6526994"/>
              <a:gd name="connsiteX1" fmla="*/ 6526994 w 6526994"/>
              <a:gd name="connsiteY1" fmla="*/ 1633998 h 6526994"/>
              <a:gd name="connsiteX2" fmla="*/ 1633998 w 6526994"/>
              <a:gd name="connsiteY2" fmla="*/ 6526994 h 6526994"/>
              <a:gd name="connsiteX3" fmla="*/ 0 w 6526994"/>
              <a:gd name="connsiteY3" fmla="*/ 4892996 h 6526994"/>
            </a:gdLst>
            <a:ahLst/>
            <a:cxnLst>
              <a:cxn ang="0">
                <a:pos x="connsiteX0" y="connsiteY0"/>
              </a:cxn>
              <a:cxn ang="0">
                <a:pos x="connsiteX1" y="connsiteY1"/>
              </a:cxn>
              <a:cxn ang="0">
                <a:pos x="connsiteX2" y="connsiteY2"/>
              </a:cxn>
              <a:cxn ang="0">
                <a:pos x="connsiteX3" y="connsiteY3"/>
              </a:cxn>
            </a:cxnLst>
            <a:rect l="l" t="t" r="r" b="b"/>
            <a:pathLst>
              <a:path w="6526994" h="6526994">
                <a:moveTo>
                  <a:pt x="4892996" y="0"/>
                </a:moveTo>
                <a:lnTo>
                  <a:pt x="6526994" y="1633998"/>
                </a:lnTo>
                <a:lnTo>
                  <a:pt x="1633998" y="6526994"/>
                </a:lnTo>
                <a:lnTo>
                  <a:pt x="0" y="4892996"/>
                </a:lnTo>
                <a:close/>
              </a:path>
            </a:pathLst>
          </a:custGeom>
        </p:spPr>
        <p:txBody>
          <a:bodyPr wrap="square">
            <a:noAutofit/>
          </a:bodyPr>
          <a:lstStyle/>
          <a:p>
            <a:endParaRPr lang="en-IN"/>
          </a:p>
        </p:txBody>
      </p:sp>
    </p:spTree>
    <p:extLst>
      <p:ext uri="{BB962C8B-B14F-4D97-AF65-F5344CB8AC3E}">
        <p14:creationId xmlns:p14="http://schemas.microsoft.com/office/powerpoint/2010/main" val="33497545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7D9403DB-3E9B-469C-BD49-4BA62E5F5750}"/>
              </a:ext>
            </a:extLst>
          </p:cNvPr>
          <p:cNvSpPr>
            <a:spLocks noGrp="1"/>
          </p:cNvSpPr>
          <p:nvPr>
            <p:ph type="pic" sz="quarter" idx="12"/>
          </p:nvPr>
        </p:nvSpPr>
        <p:spPr>
          <a:xfrm>
            <a:off x="1971724" y="2530889"/>
            <a:ext cx="1781909" cy="1781909"/>
          </a:xfrm>
          <a:custGeom>
            <a:avLst/>
            <a:gdLst>
              <a:gd name="connsiteX0" fmla="*/ 890954 w 1781909"/>
              <a:gd name="connsiteY0" fmla="*/ 0 h 1781909"/>
              <a:gd name="connsiteX1" fmla="*/ 1781909 w 1781909"/>
              <a:gd name="connsiteY1" fmla="*/ 890954 h 1781909"/>
              <a:gd name="connsiteX2" fmla="*/ 890954 w 1781909"/>
              <a:gd name="connsiteY2" fmla="*/ 1781909 h 1781909"/>
              <a:gd name="connsiteX3" fmla="*/ 0 w 1781909"/>
              <a:gd name="connsiteY3" fmla="*/ 890954 h 1781909"/>
            </a:gdLst>
            <a:ahLst/>
            <a:cxnLst>
              <a:cxn ang="0">
                <a:pos x="connsiteX0" y="connsiteY0"/>
              </a:cxn>
              <a:cxn ang="0">
                <a:pos x="connsiteX1" y="connsiteY1"/>
              </a:cxn>
              <a:cxn ang="0">
                <a:pos x="connsiteX2" y="connsiteY2"/>
              </a:cxn>
              <a:cxn ang="0">
                <a:pos x="connsiteX3" y="connsiteY3"/>
              </a:cxn>
            </a:cxnLst>
            <a:rect l="l" t="t" r="r" b="b"/>
            <a:pathLst>
              <a:path w="1781909" h="1781909">
                <a:moveTo>
                  <a:pt x="890954" y="0"/>
                </a:moveTo>
                <a:lnTo>
                  <a:pt x="1781909" y="890954"/>
                </a:lnTo>
                <a:lnTo>
                  <a:pt x="890954" y="1781909"/>
                </a:lnTo>
                <a:lnTo>
                  <a:pt x="0" y="890954"/>
                </a:ln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CAE966A5-5E57-494F-A781-82319534BB99}"/>
              </a:ext>
            </a:extLst>
          </p:cNvPr>
          <p:cNvSpPr>
            <a:spLocks noGrp="1"/>
          </p:cNvSpPr>
          <p:nvPr>
            <p:ph type="pic" sz="quarter" idx="13" hasCustomPrompt="1"/>
          </p:nvPr>
        </p:nvSpPr>
        <p:spPr>
          <a:xfrm>
            <a:off x="5199748" y="2530888"/>
            <a:ext cx="1781909" cy="1781909"/>
          </a:xfrm>
          <a:custGeom>
            <a:avLst/>
            <a:gdLst>
              <a:gd name="connsiteX0" fmla="*/ 890954 w 1781909"/>
              <a:gd name="connsiteY0" fmla="*/ 0 h 1781909"/>
              <a:gd name="connsiteX1" fmla="*/ 1781909 w 1781909"/>
              <a:gd name="connsiteY1" fmla="*/ 890954 h 1781909"/>
              <a:gd name="connsiteX2" fmla="*/ 890954 w 1781909"/>
              <a:gd name="connsiteY2" fmla="*/ 1781909 h 1781909"/>
              <a:gd name="connsiteX3" fmla="*/ 0 w 1781909"/>
              <a:gd name="connsiteY3" fmla="*/ 890954 h 1781909"/>
            </a:gdLst>
            <a:ahLst/>
            <a:cxnLst>
              <a:cxn ang="0">
                <a:pos x="connsiteX0" y="connsiteY0"/>
              </a:cxn>
              <a:cxn ang="0">
                <a:pos x="connsiteX1" y="connsiteY1"/>
              </a:cxn>
              <a:cxn ang="0">
                <a:pos x="connsiteX2" y="connsiteY2"/>
              </a:cxn>
              <a:cxn ang="0">
                <a:pos x="connsiteX3" y="connsiteY3"/>
              </a:cxn>
            </a:cxnLst>
            <a:rect l="l" t="t" r="r" b="b"/>
            <a:pathLst>
              <a:path w="1781909" h="1781909">
                <a:moveTo>
                  <a:pt x="890954" y="0"/>
                </a:moveTo>
                <a:lnTo>
                  <a:pt x="1781909" y="890954"/>
                </a:lnTo>
                <a:lnTo>
                  <a:pt x="890954" y="1781909"/>
                </a:lnTo>
                <a:lnTo>
                  <a:pt x="0" y="890954"/>
                </a:lnTo>
                <a:close/>
              </a:path>
            </a:pathLst>
          </a:custGeom>
        </p:spPr>
        <p:txBody>
          <a:bodyPr wrap="square">
            <a:noAutofit/>
          </a:bodyPr>
          <a:lstStyle/>
          <a:p>
            <a:r>
              <a:rPr lang="en-IN" dirty="0"/>
              <a:t>z</a:t>
            </a:r>
          </a:p>
        </p:txBody>
      </p:sp>
      <p:sp>
        <p:nvSpPr>
          <p:cNvPr id="24" name="Picture Placeholder 23">
            <a:extLst>
              <a:ext uri="{FF2B5EF4-FFF2-40B4-BE49-F238E27FC236}">
                <a16:creationId xmlns:a16="http://schemas.microsoft.com/office/drawing/2014/main" id="{B73020BF-F771-460C-82EB-9B25CC575838}"/>
              </a:ext>
            </a:extLst>
          </p:cNvPr>
          <p:cNvSpPr>
            <a:spLocks noGrp="1"/>
          </p:cNvSpPr>
          <p:nvPr>
            <p:ph type="pic" sz="quarter" idx="14"/>
          </p:nvPr>
        </p:nvSpPr>
        <p:spPr>
          <a:xfrm>
            <a:off x="8427773" y="2530888"/>
            <a:ext cx="1779804" cy="1781909"/>
          </a:xfrm>
          <a:custGeom>
            <a:avLst/>
            <a:gdLst>
              <a:gd name="connsiteX0" fmla="*/ 890955 w 1779804"/>
              <a:gd name="connsiteY0" fmla="*/ 0 h 1781909"/>
              <a:gd name="connsiteX1" fmla="*/ 1779804 w 1779804"/>
              <a:gd name="connsiteY1" fmla="*/ 888848 h 1781909"/>
              <a:gd name="connsiteX2" fmla="*/ 1779804 w 1779804"/>
              <a:gd name="connsiteY2" fmla="*/ 893060 h 1781909"/>
              <a:gd name="connsiteX3" fmla="*/ 890955 w 1779804"/>
              <a:gd name="connsiteY3" fmla="*/ 1781909 h 1781909"/>
              <a:gd name="connsiteX4" fmla="*/ 0 w 1779804"/>
              <a:gd name="connsiteY4" fmla="*/ 890954 h 178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04" h="1781909">
                <a:moveTo>
                  <a:pt x="890955" y="0"/>
                </a:moveTo>
                <a:lnTo>
                  <a:pt x="1779804" y="888848"/>
                </a:lnTo>
                <a:lnTo>
                  <a:pt x="1779804" y="893060"/>
                </a:lnTo>
                <a:lnTo>
                  <a:pt x="890955" y="1781909"/>
                </a:lnTo>
                <a:lnTo>
                  <a:pt x="0" y="890954"/>
                </a:lnTo>
                <a:close/>
              </a:path>
            </a:pathLst>
          </a:custGeom>
        </p:spPr>
        <p:txBody>
          <a:bodyPr wrap="square">
            <a:noAutofit/>
          </a:bodyPr>
          <a:lstStyle/>
          <a:p>
            <a:endParaRPr lang="en-IN" dirty="0"/>
          </a:p>
        </p:txBody>
      </p:sp>
    </p:spTree>
    <p:extLst>
      <p:ext uri="{BB962C8B-B14F-4D97-AF65-F5344CB8AC3E}">
        <p14:creationId xmlns:p14="http://schemas.microsoft.com/office/powerpoint/2010/main" val="1790853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C31E3F5-3229-49C3-B91A-DFF3AFDE3395}"/>
              </a:ext>
            </a:extLst>
          </p:cNvPr>
          <p:cNvSpPr>
            <a:spLocks noGrp="1"/>
          </p:cNvSpPr>
          <p:nvPr>
            <p:ph type="pic" sz="quarter" idx="11"/>
          </p:nvPr>
        </p:nvSpPr>
        <p:spPr>
          <a:xfrm>
            <a:off x="5141276" y="3531545"/>
            <a:ext cx="1909451" cy="1909452"/>
          </a:xfrm>
          <a:custGeom>
            <a:avLst/>
            <a:gdLst>
              <a:gd name="connsiteX0" fmla="*/ 954725 w 1909451"/>
              <a:gd name="connsiteY0" fmla="*/ 0 h 1909452"/>
              <a:gd name="connsiteX1" fmla="*/ 1909451 w 1909451"/>
              <a:gd name="connsiteY1" fmla="*/ 954726 h 1909452"/>
              <a:gd name="connsiteX2" fmla="*/ 954725 w 1909451"/>
              <a:gd name="connsiteY2" fmla="*/ 1909452 h 1909452"/>
              <a:gd name="connsiteX3" fmla="*/ 0 w 1909451"/>
              <a:gd name="connsiteY3" fmla="*/ 954726 h 1909452"/>
            </a:gdLst>
            <a:ahLst/>
            <a:cxnLst>
              <a:cxn ang="0">
                <a:pos x="connsiteX0" y="connsiteY0"/>
              </a:cxn>
              <a:cxn ang="0">
                <a:pos x="connsiteX1" y="connsiteY1"/>
              </a:cxn>
              <a:cxn ang="0">
                <a:pos x="connsiteX2" y="connsiteY2"/>
              </a:cxn>
              <a:cxn ang="0">
                <a:pos x="connsiteX3" y="connsiteY3"/>
              </a:cxn>
            </a:cxnLst>
            <a:rect l="l" t="t" r="r" b="b"/>
            <a:pathLst>
              <a:path w="1909451" h="1909452">
                <a:moveTo>
                  <a:pt x="954725" y="0"/>
                </a:moveTo>
                <a:lnTo>
                  <a:pt x="1909451" y="954726"/>
                </a:lnTo>
                <a:lnTo>
                  <a:pt x="954725" y="1909452"/>
                </a:lnTo>
                <a:lnTo>
                  <a:pt x="0" y="954726"/>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07F1717C-9F93-4CF7-91CB-BC08D7CBE13F}"/>
              </a:ext>
            </a:extLst>
          </p:cNvPr>
          <p:cNvSpPr>
            <a:spLocks noGrp="1"/>
          </p:cNvSpPr>
          <p:nvPr>
            <p:ph type="pic" sz="quarter" idx="10"/>
          </p:nvPr>
        </p:nvSpPr>
        <p:spPr>
          <a:xfrm>
            <a:off x="5141276" y="1417002"/>
            <a:ext cx="1909451" cy="1909452"/>
          </a:xfrm>
          <a:custGeom>
            <a:avLst/>
            <a:gdLst>
              <a:gd name="connsiteX0" fmla="*/ 954725 w 1909451"/>
              <a:gd name="connsiteY0" fmla="*/ 0 h 1909452"/>
              <a:gd name="connsiteX1" fmla="*/ 1909451 w 1909451"/>
              <a:gd name="connsiteY1" fmla="*/ 954726 h 1909452"/>
              <a:gd name="connsiteX2" fmla="*/ 954725 w 1909451"/>
              <a:gd name="connsiteY2" fmla="*/ 1909452 h 1909452"/>
              <a:gd name="connsiteX3" fmla="*/ 0 w 1909451"/>
              <a:gd name="connsiteY3" fmla="*/ 954726 h 1909452"/>
            </a:gdLst>
            <a:ahLst/>
            <a:cxnLst>
              <a:cxn ang="0">
                <a:pos x="connsiteX0" y="connsiteY0"/>
              </a:cxn>
              <a:cxn ang="0">
                <a:pos x="connsiteX1" y="connsiteY1"/>
              </a:cxn>
              <a:cxn ang="0">
                <a:pos x="connsiteX2" y="connsiteY2"/>
              </a:cxn>
              <a:cxn ang="0">
                <a:pos x="connsiteX3" y="connsiteY3"/>
              </a:cxn>
            </a:cxnLst>
            <a:rect l="l" t="t" r="r" b="b"/>
            <a:pathLst>
              <a:path w="1909451" h="1909452">
                <a:moveTo>
                  <a:pt x="954725" y="0"/>
                </a:moveTo>
                <a:lnTo>
                  <a:pt x="1909451" y="954726"/>
                </a:lnTo>
                <a:lnTo>
                  <a:pt x="954725" y="1909452"/>
                </a:lnTo>
                <a:lnTo>
                  <a:pt x="0" y="954726"/>
                </a:lnTo>
                <a:close/>
              </a:path>
            </a:pathLst>
          </a:custGeom>
        </p:spPr>
        <p:txBody>
          <a:bodyPr wrap="square">
            <a:noAutofit/>
          </a:bodyPr>
          <a:lstStyle/>
          <a:p>
            <a:endParaRPr lang="en-IN" dirty="0"/>
          </a:p>
        </p:txBody>
      </p:sp>
      <p:sp>
        <p:nvSpPr>
          <p:cNvPr id="18" name="Picture Placeholder 17">
            <a:extLst>
              <a:ext uri="{FF2B5EF4-FFF2-40B4-BE49-F238E27FC236}">
                <a16:creationId xmlns:a16="http://schemas.microsoft.com/office/drawing/2014/main" id="{0D34AE62-3A60-4F56-801C-1D1E38662B3D}"/>
              </a:ext>
            </a:extLst>
          </p:cNvPr>
          <p:cNvSpPr>
            <a:spLocks noGrp="1"/>
          </p:cNvSpPr>
          <p:nvPr>
            <p:ph type="pic" sz="quarter" idx="12"/>
          </p:nvPr>
        </p:nvSpPr>
        <p:spPr>
          <a:xfrm>
            <a:off x="4098686" y="2474272"/>
            <a:ext cx="1909452" cy="1909452"/>
          </a:xfrm>
          <a:custGeom>
            <a:avLst/>
            <a:gdLst>
              <a:gd name="connsiteX0" fmla="*/ 954726 w 1909452"/>
              <a:gd name="connsiteY0" fmla="*/ 0 h 1909452"/>
              <a:gd name="connsiteX1" fmla="*/ 1909452 w 1909452"/>
              <a:gd name="connsiteY1" fmla="*/ 954726 h 1909452"/>
              <a:gd name="connsiteX2" fmla="*/ 954726 w 1909452"/>
              <a:gd name="connsiteY2" fmla="*/ 1909452 h 1909452"/>
              <a:gd name="connsiteX3" fmla="*/ 0 w 1909452"/>
              <a:gd name="connsiteY3" fmla="*/ 954726 h 1909452"/>
            </a:gdLst>
            <a:ahLst/>
            <a:cxnLst>
              <a:cxn ang="0">
                <a:pos x="connsiteX0" y="connsiteY0"/>
              </a:cxn>
              <a:cxn ang="0">
                <a:pos x="connsiteX1" y="connsiteY1"/>
              </a:cxn>
              <a:cxn ang="0">
                <a:pos x="connsiteX2" y="connsiteY2"/>
              </a:cxn>
              <a:cxn ang="0">
                <a:pos x="connsiteX3" y="connsiteY3"/>
              </a:cxn>
            </a:cxnLst>
            <a:rect l="l" t="t" r="r" b="b"/>
            <a:pathLst>
              <a:path w="1909452" h="1909452">
                <a:moveTo>
                  <a:pt x="954726" y="0"/>
                </a:moveTo>
                <a:lnTo>
                  <a:pt x="1909452" y="954726"/>
                </a:lnTo>
                <a:lnTo>
                  <a:pt x="954726" y="1909452"/>
                </a:lnTo>
                <a:lnTo>
                  <a:pt x="0" y="954726"/>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0F99CB08-871C-40DD-8219-F81C09B744B3}"/>
              </a:ext>
            </a:extLst>
          </p:cNvPr>
          <p:cNvSpPr>
            <a:spLocks noGrp="1"/>
          </p:cNvSpPr>
          <p:nvPr>
            <p:ph type="pic" sz="quarter" idx="13"/>
          </p:nvPr>
        </p:nvSpPr>
        <p:spPr>
          <a:xfrm>
            <a:off x="6183863" y="2474271"/>
            <a:ext cx="1909451" cy="1909452"/>
          </a:xfrm>
          <a:custGeom>
            <a:avLst/>
            <a:gdLst>
              <a:gd name="connsiteX0" fmla="*/ 954725 w 1909451"/>
              <a:gd name="connsiteY0" fmla="*/ 0 h 1909452"/>
              <a:gd name="connsiteX1" fmla="*/ 1909451 w 1909451"/>
              <a:gd name="connsiteY1" fmla="*/ 954726 h 1909452"/>
              <a:gd name="connsiteX2" fmla="*/ 954725 w 1909451"/>
              <a:gd name="connsiteY2" fmla="*/ 1909452 h 1909452"/>
              <a:gd name="connsiteX3" fmla="*/ 0 w 1909451"/>
              <a:gd name="connsiteY3" fmla="*/ 954726 h 1909452"/>
            </a:gdLst>
            <a:ahLst/>
            <a:cxnLst>
              <a:cxn ang="0">
                <a:pos x="connsiteX0" y="connsiteY0"/>
              </a:cxn>
              <a:cxn ang="0">
                <a:pos x="connsiteX1" y="connsiteY1"/>
              </a:cxn>
              <a:cxn ang="0">
                <a:pos x="connsiteX2" y="connsiteY2"/>
              </a:cxn>
              <a:cxn ang="0">
                <a:pos x="connsiteX3" y="connsiteY3"/>
              </a:cxn>
            </a:cxnLst>
            <a:rect l="l" t="t" r="r" b="b"/>
            <a:pathLst>
              <a:path w="1909451" h="1909452">
                <a:moveTo>
                  <a:pt x="954725" y="0"/>
                </a:moveTo>
                <a:lnTo>
                  <a:pt x="1909451" y="954726"/>
                </a:lnTo>
                <a:lnTo>
                  <a:pt x="954725" y="1909452"/>
                </a:lnTo>
                <a:lnTo>
                  <a:pt x="0" y="954726"/>
                </a:lnTo>
                <a:close/>
              </a:path>
            </a:pathLst>
          </a:custGeom>
        </p:spPr>
        <p:txBody>
          <a:bodyPr wrap="square">
            <a:noAutofit/>
          </a:bodyPr>
          <a:lstStyle>
            <a:lvl1pPr marL="0" indent="0">
              <a:buNone/>
              <a:defRPr/>
            </a:lvl1pPr>
          </a:lstStyle>
          <a:p>
            <a:endParaRPr lang="en-IN" dirty="0"/>
          </a:p>
        </p:txBody>
      </p:sp>
    </p:spTree>
    <p:extLst>
      <p:ext uri="{BB962C8B-B14F-4D97-AF65-F5344CB8AC3E}">
        <p14:creationId xmlns:p14="http://schemas.microsoft.com/office/powerpoint/2010/main" val="2647376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CA4B11D-4853-474E-92C2-505077BBDBC6}"/>
              </a:ext>
            </a:extLst>
          </p:cNvPr>
          <p:cNvSpPr>
            <a:spLocks noGrp="1"/>
          </p:cNvSpPr>
          <p:nvPr>
            <p:ph type="pic" sz="quarter" idx="11"/>
          </p:nvPr>
        </p:nvSpPr>
        <p:spPr>
          <a:xfrm>
            <a:off x="5453505" y="529077"/>
            <a:ext cx="8927960" cy="8927961"/>
          </a:xfrm>
          <a:custGeom>
            <a:avLst/>
            <a:gdLst>
              <a:gd name="connsiteX0" fmla="*/ 6981824 w 8927960"/>
              <a:gd name="connsiteY0" fmla="*/ 0 h 8927961"/>
              <a:gd name="connsiteX1" fmla="*/ 8927960 w 8927960"/>
              <a:gd name="connsiteY1" fmla="*/ 1946136 h 8927961"/>
              <a:gd name="connsiteX2" fmla="*/ 1946136 w 8927960"/>
              <a:gd name="connsiteY2" fmla="*/ 8927961 h 8927961"/>
              <a:gd name="connsiteX3" fmla="*/ 0 w 8927960"/>
              <a:gd name="connsiteY3" fmla="*/ 6981825 h 8927961"/>
            </a:gdLst>
            <a:ahLst/>
            <a:cxnLst>
              <a:cxn ang="0">
                <a:pos x="connsiteX0" y="connsiteY0"/>
              </a:cxn>
              <a:cxn ang="0">
                <a:pos x="connsiteX1" y="connsiteY1"/>
              </a:cxn>
              <a:cxn ang="0">
                <a:pos x="connsiteX2" y="connsiteY2"/>
              </a:cxn>
              <a:cxn ang="0">
                <a:pos x="connsiteX3" y="connsiteY3"/>
              </a:cxn>
            </a:cxnLst>
            <a:rect l="l" t="t" r="r" b="b"/>
            <a:pathLst>
              <a:path w="8927960" h="8927961">
                <a:moveTo>
                  <a:pt x="6981824" y="0"/>
                </a:moveTo>
                <a:lnTo>
                  <a:pt x="8927960" y="1946136"/>
                </a:lnTo>
                <a:lnTo>
                  <a:pt x="1946136" y="8927961"/>
                </a:lnTo>
                <a:lnTo>
                  <a:pt x="0" y="6981825"/>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6AC8ABCB-A130-41A4-8AE0-BD43346138B5}"/>
              </a:ext>
            </a:extLst>
          </p:cNvPr>
          <p:cNvSpPr>
            <a:spLocks noGrp="1"/>
          </p:cNvSpPr>
          <p:nvPr>
            <p:ph type="pic" sz="quarter" idx="12"/>
          </p:nvPr>
        </p:nvSpPr>
        <p:spPr>
          <a:xfrm>
            <a:off x="9785894" y="4461420"/>
            <a:ext cx="4546462" cy="4546462"/>
          </a:xfrm>
          <a:custGeom>
            <a:avLst/>
            <a:gdLst>
              <a:gd name="connsiteX0" fmla="*/ 2600326 w 4546462"/>
              <a:gd name="connsiteY0" fmla="*/ 0 h 4546462"/>
              <a:gd name="connsiteX1" fmla="*/ 4546462 w 4546462"/>
              <a:gd name="connsiteY1" fmla="*/ 1946136 h 4546462"/>
              <a:gd name="connsiteX2" fmla="*/ 1946136 w 4546462"/>
              <a:gd name="connsiteY2" fmla="*/ 4546462 h 4546462"/>
              <a:gd name="connsiteX3" fmla="*/ 0 w 4546462"/>
              <a:gd name="connsiteY3" fmla="*/ 2600326 h 4546462"/>
            </a:gdLst>
            <a:ahLst/>
            <a:cxnLst>
              <a:cxn ang="0">
                <a:pos x="connsiteX0" y="connsiteY0"/>
              </a:cxn>
              <a:cxn ang="0">
                <a:pos x="connsiteX1" y="connsiteY1"/>
              </a:cxn>
              <a:cxn ang="0">
                <a:pos x="connsiteX2" y="connsiteY2"/>
              </a:cxn>
              <a:cxn ang="0">
                <a:pos x="connsiteX3" y="connsiteY3"/>
              </a:cxn>
            </a:cxnLst>
            <a:rect l="l" t="t" r="r" b="b"/>
            <a:pathLst>
              <a:path w="4546462" h="4546462">
                <a:moveTo>
                  <a:pt x="2600326" y="0"/>
                </a:moveTo>
                <a:lnTo>
                  <a:pt x="4546462" y="1946136"/>
                </a:lnTo>
                <a:lnTo>
                  <a:pt x="1946136" y="4546462"/>
                </a:lnTo>
                <a:lnTo>
                  <a:pt x="0" y="2600326"/>
                </a:lnTo>
                <a:close/>
              </a:path>
            </a:pathLst>
          </a:custGeom>
        </p:spPr>
        <p:txBody>
          <a:bodyPr wrap="square">
            <a:noAutofit/>
          </a:bodyPr>
          <a:lstStyle/>
          <a:p>
            <a:endParaRPr lang="en-IN"/>
          </a:p>
        </p:txBody>
      </p:sp>
      <p:sp>
        <p:nvSpPr>
          <p:cNvPr id="15" name="Picture Placeholder 14">
            <a:extLst>
              <a:ext uri="{FF2B5EF4-FFF2-40B4-BE49-F238E27FC236}">
                <a16:creationId xmlns:a16="http://schemas.microsoft.com/office/drawing/2014/main" id="{AF7CB30C-AC5E-43EF-96E4-0D2337092241}"/>
              </a:ext>
            </a:extLst>
          </p:cNvPr>
          <p:cNvSpPr>
            <a:spLocks noGrp="1"/>
          </p:cNvSpPr>
          <p:nvPr>
            <p:ph type="pic" sz="quarter" idx="10"/>
          </p:nvPr>
        </p:nvSpPr>
        <p:spPr>
          <a:xfrm>
            <a:off x="1826209" y="-3393492"/>
            <a:ext cx="10919207" cy="10919208"/>
          </a:xfrm>
          <a:custGeom>
            <a:avLst/>
            <a:gdLst>
              <a:gd name="connsiteX0" fmla="*/ 7296149 w 10919207"/>
              <a:gd name="connsiteY0" fmla="*/ 0 h 10919208"/>
              <a:gd name="connsiteX1" fmla="*/ 10919207 w 10919207"/>
              <a:gd name="connsiteY1" fmla="*/ 3623059 h 10919208"/>
              <a:gd name="connsiteX2" fmla="*/ 3623059 w 10919207"/>
              <a:gd name="connsiteY2" fmla="*/ 10919208 h 10919208"/>
              <a:gd name="connsiteX3" fmla="*/ 0 w 10919207"/>
              <a:gd name="connsiteY3" fmla="*/ 7296149 h 10919208"/>
            </a:gdLst>
            <a:ahLst/>
            <a:cxnLst>
              <a:cxn ang="0">
                <a:pos x="connsiteX0" y="connsiteY0"/>
              </a:cxn>
              <a:cxn ang="0">
                <a:pos x="connsiteX1" y="connsiteY1"/>
              </a:cxn>
              <a:cxn ang="0">
                <a:pos x="connsiteX2" y="connsiteY2"/>
              </a:cxn>
              <a:cxn ang="0">
                <a:pos x="connsiteX3" y="connsiteY3"/>
              </a:cxn>
            </a:cxnLst>
            <a:rect l="l" t="t" r="r" b="b"/>
            <a:pathLst>
              <a:path w="10919207" h="10919208">
                <a:moveTo>
                  <a:pt x="7296149" y="0"/>
                </a:moveTo>
                <a:lnTo>
                  <a:pt x="10919207" y="3623059"/>
                </a:lnTo>
                <a:lnTo>
                  <a:pt x="3623059" y="10919208"/>
                </a:lnTo>
                <a:lnTo>
                  <a:pt x="0" y="7296149"/>
                </a:lnTo>
                <a:close/>
              </a:path>
            </a:pathLst>
          </a:custGeom>
        </p:spPr>
        <p:txBody>
          <a:bodyPr wrap="square">
            <a:noAutofit/>
          </a:bodyPr>
          <a:lstStyle/>
          <a:p>
            <a:endParaRPr lang="en-IN"/>
          </a:p>
        </p:txBody>
      </p:sp>
    </p:spTree>
    <p:extLst>
      <p:ext uri="{BB962C8B-B14F-4D97-AF65-F5344CB8AC3E}">
        <p14:creationId xmlns:p14="http://schemas.microsoft.com/office/powerpoint/2010/main" val="535456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155F22-320B-45FF-AEC9-D6716FDEE5E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24B5BD-1654-47DD-89D0-78B90BE8E8BC}"/>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8C281C-969F-4EF9-9F17-6FB2757D7B8E}"/>
              </a:ext>
            </a:extLst>
          </p:cNvPr>
          <p:cNvSpPr>
            <a:spLocks noGrp="1"/>
          </p:cNvSpPr>
          <p:nvPr>
            <p:ph type="dt" sz="half" idx="10"/>
          </p:nvPr>
        </p:nvSpPr>
        <p:spPr>
          <a:xfrm>
            <a:off x="838200" y="6356350"/>
            <a:ext cx="2743200" cy="365125"/>
          </a:xfrm>
          <a:prstGeom prst="rect">
            <a:avLst/>
          </a:prstGeom>
        </p:spPr>
        <p:txBody>
          <a:bodyPr/>
          <a:lstStyle/>
          <a:p>
            <a:fld id="{3BE42BBB-D234-444C-B4B8-89874E723E35}" type="datetimeFigureOut">
              <a:rPr lang="en-IN" smtClean="0"/>
              <a:t>25-05-2023</a:t>
            </a:fld>
            <a:endParaRPr lang="en-IN"/>
          </a:p>
        </p:txBody>
      </p:sp>
      <p:sp>
        <p:nvSpPr>
          <p:cNvPr id="5" name="Footer Placeholder 4">
            <a:extLst>
              <a:ext uri="{FF2B5EF4-FFF2-40B4-BE49-F238E27FC236}">
                <a16:creationId xmlns:a16="http://schemas.microsoft.com/office/drawing/2014/main" id="{00094F9C-CC09-4D38-BCA9-A7630F99AD3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11D068-B5F4-4CD8-82C6-B04F5C3E77E9}"/>
              </a:ext>
            </a:extLst>
          </p:cNvPr>
          <p:cNvSpPr>
            <a:spLocks noGrp="1"/>
          </p:cNvSpPr>
          <p:nvPr>
            <p:ph type="sldNum" sz="quarter" idx="12"/>
          </p:nvPr>
        </p:nvSpPr>
        <p:spPr>
          <a:xfrm>
            <a:off x="8610600" y="6356350"/>
            <a:ext cx="2743200" cy="365125"/>
          </a:xfrm>
          <a:prstGeom prst="rect">
            <a:avLst/>
          </a:prstGeom>
        </p:spPr>
        <p:txBody>
          <a:bodyPr/>
          <a:lstStyle/>
          <a:p>
            <a:fld id="{5672DD88-01B7-49C8-AC66-49121A287890}" type="slidenum">
              <a:rPr lang="en-IN" smtClean="0"/>
              <a:t>‹#›</a:t>
            </a:fld>
            <a:endParaRPr lang="en-IN"/>
          </a:p>
        </p:txBody>
      </p:sp>
    </p:spTree>
    <p:extLst>
      <p:ext uri="{BB962C8B-B14F-4D97-AF65-F5344CB8AC3E}">
        <p14:creationId xmlns:p14="http://schemas.microsoft.com/office/powerpoint/2010/main" val="8092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10A8125-BBDA-44EE-BCC8-94BAF1AC3E7A}"/>
              </a:ext>
            </a:extLst>
          </p:cNvPr>
          <p:cNvSpPr>
            <a:spLocks noGrp="1"/>
          </p:cNvSpPr>
          <p:nvPr>
            <p:ph type="pic" sz="quarter" idx="11"/>
          </p:nvPr>
        </p:nvSpPr>
        <p:spPr>
          <a:xfrm>
            <a:off x="8778201" y="3305100"/>
            <a:ext cx="5362341" cy="5362340"/>
          </a:xfrm>
          <a:custGeom>
            <a:avLst/>
            <a:gdLst>
              <a:gd name="connsiteX0" fmla="*/ 3656384 w 5362341"/>
              <a:gd name="connsiteY0" fmla="*/ 0 h 5362340"/>
              <a:gd name="connsiteX1" fmla="*/ 5362341 w 5362341"/>
              <a:gd name="connsiteY1" fmla="*/ 1705957 h 5362340"/>
              <a:gd name="connsiteX2" fmla="*/ 1705957 w 5362341"/>
              <a:gd name="connsiteY2" fmla="*/ 5362340 h 5362340"/>
              <a:gd name="connsiteX3" fmla="*/ 0 w 5362341"/>
              <a:gd name="connsiteY3" fmla="*/ 3656384 h 5362340"/>
            </a:gdLst>
            <a:ahLst/>
            <a:cxnLst>
              <a:cxn ang="0">
                <a:pos x="connsiteX0" y="connsiteY0"/>
              </a:cxn>
              <a:cxn ang="0">
                <a:pos x="connsiteX1" y="connsiteY1"/>
              </a:cxn>
              <a:cxn ang="0">
                <a:pos x="connsiteX2" y="connsiteY2"/>
              </a:cxn>
              <a:cxn ang="0">
                <a:pos x="connsiteX3" y="connsiteY3"/>
              </a:cxn>
            </a:cxnLst>
            <a:rect l="l" t="t" r="r" b="b"/>
            <a:pathLst>
              <a:path w="5362341" h="5362340">
                <a:moveTo>
                  <a:pt x="3656384" y="0"/>
                </a:moveTo>
                <a:lnTo>
                  <a:pt x="5362341" y="1705957"/>
                </a:lnTo>
                <a:lnTo>
                  <a:pt x="1705957" y="5362340"/>
                </a:lnTo>
                <a:lnTo>
                  <a:pt x="0" y="3656384"/>
                </a:ln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D26B9DB1-A0B2-4FB4-B607-BEEA992FA467}"/>
              </a:ext>
            </a:extLst>
          </p:cNvPr>
          <p:cNvSpPr>
            <a:spLocks noGrp="1"/>
          </p:cNvSpPr>
          <p:nvPr>
            <p:ph type="pic" sz="quarter" idx="10"/>
          </p:nvPr>
        </p:nvSpPr>
        <p:spPr>
          <a:xfrm>
            <a:off x="-3686627" y="-4438650"/>
            <a:ext cx="12354376" cy="12354652"/>
          </a:xfrm>
          <a:custGeom>
            <a:avLst/>
            <a:gdLst>
              <a:gd name="connsiteX0" fmla="*/ 7965622 w 12354376"/>
              <a:gd name="connsiteY0" fmla="*/ 0 h 12354652"/>
              <a:gd name="connsiteX1" fmla="*/ 7982775 w 12354376"/>
              <a:gd name="connsiteY1" fmla="*/ 0 h 12354652"/>
              <a:gd name="connsiteX2" fmla="*/ 12354376 w 12354376"/>
              <a:gd name="connsiteY2" fmla="*/ 4371602 h 12354652"/>
              <a:gd name="connsiteX3" fmla="*/ 12354376 w 12354376"/>
              <a:gd name="connsiteY3" fmla="*/ 4389306 h 12354652"/>
              <a:gd name="connsiteX4" fmla="*/ 4389030 w 12354376"/>
              <a:gd name="connsiteY4" fmla="*/ 12354652 h 12354652"/>
              <a:gd name="connsiteX5" fmla="*/ 0 w 12354376"/>
              <a:gd name="connsiteY5" fmla="*/ 7965622 h 1235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4376" h="12354652">
                <a:moveTo>
                  <a:pt x="7965622" y="0"/>
                </a:moveTo>
                <a:lnTo>
                  <a:pt x="7982775" y="0"/>
                </a:lnTo>
                <a:lnTo>
                  <a:pt x="12354376" y="4371602"/>
                </a:lnTo>
                <a:lnTo>
                  <a:pt x="12354376" y="4389306"/>
                </a:lnTo>
                <a:lnTo>
                  <a:pt x="4389030" y="12354652"/>
                </a:lnTo>
                <a:lnTo>
                  <a:pt x="0" y="7965622"/>
                </a:lnTo>
                <a:close/>
              </a:path>
            </a:pathLst>
          </a:custGeom>
        </p:spPr>
        <p:txBody>
          <a:bodyPr wrap="square">
            <a:noAutofit/>
          </a:bodyPr>
          <a:lstStyle/>
          <a:p>
            <a:endParaRPr lang="en-IN"/>
          </a:p>
        </p:txBody>
      </p:sp>
    </p:spTree>
    <p:extLst>
      <p:ext uri="{BB962C8B-B14F-4D97-AF65-F5344CB8AC3E}">
        <p14:creationId xmlns:p14="http://schemas.microsoft.com/office/powerpoint/2010/main" val="281462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9FF47EF-F8F9-B6D4-6983-5545BB9C21E6}"/>
              </a:ext>
            </a:extLst>
          </p:cNvPr>
          <p:cNvSpPr>
            <a:spLocks noGrp="1"/>
          </p:cNvSpPr>
          <p:nvPr>
            <p:ph type="pic" sz="quarter" idx="10"/>
          </p:nvPr>
        </p:nvSpPr>
        <p:spPr>
          <a:xfrm>
            <a:off x="3303814" y="-37558"/>
            <a:ext cx="8964387" cy="6908259"/>
          </a:xfrm>
          <a:custGeom>
            <a:avLst/>
            <a:gdLst>
              <a:gd name="connsiteX0" fmla="*/ 6908259 w 8964387"/>
              <a:gd name="connsiteY0" fmla="*/ 0 h 6908259"/>
              <a:gd name="connsiteX1" fmla="*/ 8964387 w 8964387"/>
              <a:gd name="connsiteY1" fmla="*/ 0 h 6908259"/>
              <a:gd name="connsiteX2" fmla="*/ 8964387 w 8964387"/>
              <a:gd name="connsiteY2" fmla="*/ 6908259 h 6908259"/>
              <a:gd name="connsiteX3" fmla="*/ 0 w 8964387"/>
              <a:gd name="connsiteY3" fmla="*/ 6908259 h 6908259"/>
            </a:gdLst>
            <a:ahLst/>
            <a:cxnLst>
              <a:cxn ang="0">
                <a:pos x="connsiteX0" y="connsiteY0"/>
              </a:cxn>
              <a:cxn ang="0">
                <a:pos x="connsiteX1" y="connsiteY1"/>
              </a:cxn>
              <a:cxn ang="0">
                <a:pos x="connsiteX2" y="connsiteY2"/>
              </a:cxn>
              <a:cxn ang="0">
                <a:pos x="connsiteX3" y="connsiteY3"/>
              </a:cxn>
            </a:cxnLst>
            <a:rect l="l" t="t" r="r" b="b"/>
            <a:pathLst>
              <a:path w="8964387" h="6908259">
                <a:moveTo>
                  <a:pt x="6908259" y="0"/>
                </a:moveTo>
                <a:lnTo>
                  <a:pt x="8964387" y="0"/>
                </a:lnTo>
                <a:lnTo>
                  <a:pt x="8964387" y="6908259"/>
                </a:lnTo>
                <a:lnTo>
                  <a:pt x="0" y="6908259"/>
                </a:lnTo>
                <a:close/>
              </a:path>
            </a:pathLst>
          </a:custGeom>
        </p:spPr>
        <p:txBody>
          <a:bodyPr wrap="square">
            <a:noAutofit/>
          </a:bodyPr>
          <a:lstStyle/>
          <a:p>
            <a:endParaRPr lang="en-IN"/>
          </a:p>
        </p:txBody>
      </p:sp>
    </p:spTree>
    <p:extLst>
      <p:ext uri="{BB962C8B-B14F-4D97-AF65-F5344CB8AC3E}">
        <p14:creationId xmlns:p14="http://schemas.microsoft.com/office/powerpoint/2010/main" val="988417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49FD667-8091-4534-A1FD-7572B633F249}"/>
              </a:ext>
            </a:extLst>
          </p:cNvPr>
          <p:cNvSpPr>
            <a:spLocks noGrp="1"/>
          </p:cNvSpPr>
          <p:nvPr>
            <p:ph type="pic" sz="quarter" idx="12"/>
          </p:nvPr>
        </p:nvSpPr>
        <p:spPr>
          <a:xfrm>
            <a:off x="7674716" y="2698566"/>
            <a:ext cx="5933609" cy="5933609"/>
          </a:xfrm>
          <a:custGeom>
            <a:avLst/>
            <a:gdLst>
              <a:gd name="connsiteX0" fmla="*/ 4588765 w 5933609"/>
              <a:gd name="connsiteY0" fmla="*/ 0 h 5933609"/>
              <a:gd name="connsiteX1" fmla="*/ 5933609 w 5933609"/>
              <a:gd name="connsiteY1" fmla="*/ 1344844 h 5933609"/>
              <a:gd name="connsiteX2" fmla="*/ 1344843 w 5933609"/>
              <a:gd name="connsiteY2" fmla="*/ 5933609 h 5933609"/>
              <a:gd name="connsiteX3" fmla="*/ 0 w 5933609"/>
              <a:gd name="connsiteY3" fmla="*/ 4588766 h 5933609"/>
            </a:gdLst>
            <a:ahLst/>
            <a:cxnLst>
              <a:cxn ang="0">
                <a:pos x="connsiteX0" y="connsiteY0"/>
              </a:cxn>
              <a:cxn ang="0">
                <a:pos x="connsiteX1" y="connsiteY1"/>
              </a:cxn>
              <a:cxn ang="0">
                <a:pos x="connsiteX2" y="connsiteY2"/>
              </a:cxn>
              <a:cxn ang="0">
                <a:pos x="connsiteX3" y="connsiteY3"/>
              </a:cxn>
            </a:cxnLst>
            <a:rect l="l" t="t" r="r" b="b"/>
            <a:pathLst>
              <a:path w="5933609" h="5933609">
                <a:moveTo>
                  <a:pt x="4588765" y="0"/>
                </a:moveTo>
                <a:lnTo>
                  <a:pt x="5933609" y="1344844"/>
                </a:lnTo>
                <a:lnTo>
                  <a:pt x="1344843" y="5933609"/>
                </a:lnTo>
                <a:lnTo>
                  <a:pt x="0" y="4588766"/>
                </a:lnTo>
                <a:close/>
              </a:path>
            </a:pathLst>
          </a:custGeom>
        </p:spPr>
        <p:txBody>
          <a:bodyPr wrap="square">
            <a:noAutofit/>
          </a:bodyPr>
          <a:lstStyle/>
          <a:p>
            <a:endParaRPr lang="en-IN" dirty="0"/>
          </a:p>
        </p:txBody>
      </p:sp>
      <p:sp>
        <p:nvSpPr>
          <p:cNvPr id="15" name="Picture Placeholder 14">
            <a:extLst>
              <a:ext uri="{FF2B5EF4-FFF2-40B4-BE49-F238E27FC236}">
                <a16:creationId xmlns:a16="http://schemas.microsoft.com/office/drawing/2014/main" id="{274A9E37-507A-42A3-AE61-D6E2392383B4}"/>
              </a:ext>
            </a:extLst>
          </p:cNvPr>
          <p:cNvSpPr>
            <a:spLocks noGrp="1"/>
          </p:cNvSpPr>
          <p:nvPr>
            <p:ph type="pic" sz="quarter" idx="11"/>
          </p:nvPr>
        </p:nvSpPr>
        <p:spPr>
          <a:xfrm>
            <a:off x="5259048" y="-74952"/>
            <a:ext cx="8454092" cy="8454092"/>
          </a:xfrm>
          <a:custGeom>
            <a:avLst/>
            <a:gdLst>
              <a:gd name="connsiteX0" fmla="*/ 7109248 w 8454092"/>
              <a:gd name="connsiteY0" fmla="*/ 0 h 8454092"/>
              <a:gd name="connsiteX1" fmla="*/ 8454092 w 8454092"/>
              <a:gd name="connsiteY1" fmla="*/ 1344843 h 8454092"/>
              <a:gd name="connsiteX2" fmla="*/ 1344844 w 8454092"/>
              <a:gd name="connsiteY2" fmla="*/ 8454092 h 8454092"/>
              <a:gd name="connsiteX3" fmla="*/ 0 w 8454092"/>
              <a:gd name="connsiteY3" fmla="*/ 7109248 h 8454092"/>
            </a:gdLst>
            <a:ahLst/>
            <a:cxnLst>
              <a:cxn ang="0">
                <a:pos x="connsiteX0" y="connsiteY0"/>
              </a:cxn>
              <a:cxn ang="0">
                <a:pos x="connsiteX1" y="connsiteY1"/>
              </a:cxn>
              <a:cxn ang="0">
                <a:pos x="connsiteX2" y="connsiteY2"/>
              </a:cxn>
              <a:cxn ang="0">
                <a:pos x="connsiteX3" y="connsiteY3"/>
              </a:cxn>
            </a:cxnLst>
            <a:rect l="l" t="t" r="r" b="b"/>
            <a:pathLst>
              <a:path w="8454092" h="8454092">
                <a:moveTo>
                  <a:pt x="7109248" y="0"/>
                </a:moveTo>
                <a:lnTo>
                  <a:pt x="8454092" y="1344843"/>
                </a:lnTo>
                <a:lnTo>
                  <a:pt x="1344844" y="8454092"/>
                </a:lnTo>
                <a:lnTo>
                  <a:pt x="0" y="7109248"/>
                </a:lnTo>
                <a:close/>
              </a:path>
            </a:pathLst>
          </a:custGeom>
        </p:spPr>
        <p:txBody>
          <a:bodyPr wrap="square">
            <a:noAutofit/>
          </a:bodyPr>
          <a:lstStyle/>
          <a:p>
            <a:endParaRPr lang="en-IN" dirty="0"/>
          </a:p>
        </p:txBody>
      </p:sp>
    </p:spTree>
    <p:extLst>
      <p:ext uri="{BB962C8B-B14F-4D97-AF65-F5344CB8AC3E}">
        <p14:creationId xmlns:p14="http://schemas.microsoft.com/office/powerpoint/2010/main" val="345246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B029965-B44B-4B75-916D-2DB734A50B55}"/>
              </a:ext>
            </a:extLst>
          </p:cNvPr>
          <p:cNvSpPr>
            <a:spLocks noGrp="1"/>
          </p:cNvSpPr>
          <p:nvPr>
            <p:ph type="pic" sz="quarter" idx="12"/>
          </p:nvPr>
        </p:nvSpPr>
        <p:spPr>
          <a:xfrm>
            <a:off x="-2081264" y="-2293105"/>
            <a:ext cx="6189370" cy="6189370"/>
          </a:xfrm>
          <a:custGeom>
            <a:avLst/>
            <a:gdLst>
              <a:gd name="connsiteX0" fmla="*/ 4243234 w 6189370"/>
              <a:gd name="connsiteY0" fmla="*/ 0 h 6189370"/>
              <a:gd name="connsiteX1" fmla="*/ 6189370 w 6189370"/>
              <a:gd name="connsiteY1" fmla="*/ 1946136 h 6189370"/>
              <a:gd name="connsiteX2" fmla="*/ 1946136 w 6189370"/>
              <a:gd name="connsiteY2" fmla="*/ 6189370 h 6189370"/>
              <a:gd name="connsiteX3" fmla="*/ 0 w 6189370"/>
              <a:gd name="connsiteY3" fmla="*/ 4243234 h 6189370"/>
            </a:gdLst>
            <a:ahLst/>
            <a:cxnLst>
              <a:cxn ang="0">
                <a:pos x="connsiteX0" y="connsiteY0"/>
              </a:cxn>
              <a:cxn ang="0">
                <a:pos x="connsiteX1" y="connsiteY1"/>
              </a:cxn>
              <a:cxn ang="0">
                <a:pos x="connsiteX2" y="connsiteY2"/>
              </a:cxn>
              <a:cxn ang="0">
                <a:pos x="connsiteX3" y="connsiteY3"/>
              </a:cxn>
            </a:cxnLst>
            <a:rect l="l" t="t" r="r" b="b"/>
            <a:pathLst>
              <a:path w="6189370" h="6189370">
                <a:moveTo>
                  <a:pt x="4243234" y="0"/>
                </a:moveTo>
                <a:lnTo>
                  <a:pt x="6189370" y="1946136"/>
                </a:lnTo>
                <a:lnTo>
                  <a:pt x="1946136" y="6189370"/>
                </a:lnTo>
                <a:lnTo>
                  <a:pt x="0" y="4243234"/>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93EFB84D-FC9C-4C8A-808C-41BD778E7460}"/>
              </a:ext>
            </a:extLst>
          </p:cNvPr>
          <p:cNvSpPr>
            <a:spLocks noGrp="1"/>
          </p:cNvSpPr>
          <p:nvPr>
            <p:ph type="pic" sz="quarter" idx="11"/>
          </p:nvPr>
        </p:nvSpPr>
        <p:spPr>
          <a:xfrm>
            <a:off x="-1779144" y="-2264918"/>
            <a:ext cx="9728061" cy="9728061"/>
          </a:xfrm>
          <a:custGeom>
            <a:avLst/>
            <a:gdLst>
              <a:gd name="connsiteX0" fmla="*/ 7781925 w 9728061"/>
              <a:gd name="connsiteY0" fmla="*/ 0 h 9728061"/>
              <a:gd name="connsiteX1" fmla="*/ 9728061 w 9728061"/>
              <a:gd name="connsiteY1" fmla="*/ 1946136 h 9728061"/>
              <a:gd name="connsiteX2" fmla="*/ 1946136 w 9728061"/>
              <a:gd name="connsiteY2" fmla="*/ 9728061 h 9728061"/>
              <a:gd name="connsiteX3" fmla="*/ 0 w 9728061"/>
              <a:gd name="connsiteY3" fmla="*/ 7781925 h 9728061"/>
            </a:gdLst>
            <a:ahLst/>
            <a:cxnLst>
              <a:cxn ang="0">
                <a:pos x="connsiteX0" y="connsiteY0"/>
              </a:cxn>
              <a:cxn ang="0">
                <a:pos x="connsiteX1" y="connsiteY1"/>
              </a:cxn>
              <a:cxn ang="0">
                <a:pos x="connsiteX2" y="connsiteY2"/>
              </a:cxn>
              <a:cxn ang="0">
                <a:pos x="connsiteX3" y="connsiteY3"/>
              </a:cxn>
            </a:cxnLst>
            <a:rect l="l" t="t" r="r" b="b"/>
            <a:pathLst>
              <a:path w="9728061" h="9728061">
                <a:moveTo>
                  <a:pt x="7781925" y="0"/>
                </a:moveTo>
                <a:lnTo>
                  <a:pt x="9728061" y="1946136"/>
                </a:lnTo>
                <a:lnTo>
                  <a:pt x="1946136" y="9728061"/>
                </a:lnTo>
                <a:lnTo>
                  <a:pt x="0" y="7781925"/>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915C2FEC-F480-48F6-8D63-1735DE228B2D}"/>
              </a:ext>
            </a:extLst>
          </p:cNvPr>
          <p:cNvSpPr>
            <a:spLocks noGrp="1"/>
          </p:cNvSpPr>
          <p:nvPr>
            <p:ph type="pic" sz="quarter" idx="10"/>
          </p:nvPr>
        </p:nvSpPr>
        <p:spPr>
          <a:xfrm>
            <a:off x="514896" y="-2053818"/>
            <a:ext cx="11106150" cy="11106150"/>
          </a:xfrm>
          <a:custGeom>
            <a:avLst/>
            <a:gdLst>
              <a:gd name="connsiteX0" fmla="*/ 9160014 w 11106150"/>
              <a:gd name="connsiteY0" fmla="*/ 0 h 11106150"/>
              <a:gd name="connsiteX1" fmla="*/ 11106150 w 11106150"/>
              <a:gd name="connsiteY1" fmla="*/ 1946136 h 11106150"/>
              <a:gd name="connsiteX2" fmla="*/ 1946136 w 11106150"/>
              <a:gd name="connsiteY2" fmla="*/ 11106150 h 11106150"/>
              <a:gd name="connsiteX3" fmla="*/ 0 w 11106150"/>
              <a:gd name="connsiteY3" fmla="*/ 9160014 h 11106150"/>
            </a:gdLst>
            <a:ahLst/>
            <a:cxnLst>
              <a:cxn ang="0">
                <a:pos x="connsiteX0" y="connsiteY0"/>
              </a:cxn>
              <a:cxn ang="0">
                <a:pos x="connsiteX1" y="connsiteY1"/>
              </a:cxn>
              <a:cxn ang="0">
                <a:pos x="connsiteX2" y="connsiteY2"/>
              </a:cxn>
              <a:cxn ang="0">
                <a:pos x="connsiteX3" y="connsiteY3"/>
              </a:cxn>
            </a:cxnLst>
            <a:rect l="l" t="t" r="r" b="b"/>
            <a:pathLst>
              <a:path w="11106150" h="11106150">
                <a:moveTo>
                  <a:pt x="9160014" y="0"/>
                </a:moveTo>
                <a:lnTo>
                  <a:pt x="11106150" y="1946136"/>
                </a:lnTo>
                <a:lnTo>
                  <a:pt x="1946136" y="11106150"/>
                </a:lnTo>
                <a:lnTo>
                  <a:pt x="0" y="9160014"/>
                </a:lnTo>
                <a:close/>
              </a:path>
            </a:pathLst>
          </a:custGeom>
        </p:spPr>
        <p:txBody>
          <a:bodyPr wrap="square">
            <a:noAutofit/>
          </a:bodyPr>
          <a:lstStyle/>
          <a:p>
            <a:endParaRPr lang="en-IN"/>
          </a:p>
        </p:txBody>
      </p:sp>
    </p:spTree>
    <p:extLst>
      <p:ext uri="{BB962C8B-B14F-4D97-AF65-F5344CB8AC3E}">
        <p14:creationId xmlns:p14="http://schemas.microsoft.com/office/powerpoint/2010/main" val="357888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87036FF-F126-4B18-91C5-61B9AC935B3E}"/>
              </a:ext>
            </a:extLst>
          </p:cNvPr>
          <p:cNvSpPr>
            <a:spLocks noGrp="1"/>
          </p:cNvSpPr>
          <p:nvPr>
            <p:ph type="pic" sz="quarter" idx="10"/>
          </p:nvPr>
        </p:nvSpPr>
        <p:spPr>
          <a:xfrm>
            <a:off x="4158027" y="2051842"/>
            <a:ext cx="6527646" cy="6527646"/>
          </a:xfrm>
          <a:custGeom>
            <a:avLst/>
            <a:gdLst>
              <a:gd name="connsiteX0" fmla="*/ 4893648 w 6527646"/>
              <a:gd name="connsiteY0" fmla="*/ 0 h 6527646"/>
              <a:gd name="connsiteX1" fmla="*/ 6527646 w 6527646"/>
              <a:gd name="connsiteY1" fmla="*/ 1633998 h 6527646"/>
              <a:gd name="connsiteX2" fmla="*/ 1633998 w 6527646"/>
              <a:gd name="connsiteY2" fmla="*/ 6527646 h 6527646"/>
              <a:gd name="connsiteX3" fmla="*/ 0 w 6527646"/>
              <a:gd name="connsiteY3" fmla="*/ 4893649 h 6527646"/>
            </a:gdLst>
            <a:ahLst/>
            <a:cxnLst>
              <a:cxn ang="0">
                <a:pos x="connsiteX0" y="connsiteY0"/>
              </a:cxn>
              <a:cxn ang="0">
                <a:pos x="connsiteX1" y="connsiteY1"/>
              </a:cxn>
              <a:cxn ang="0">
                <a:pos x="connsiteX2" y="connsiteY2"/>
              </a:cxn>
              <a:cxn ang="0">
                <a:pos x="connsiteX3" y="connsiteY3"/>
              </a:cxn>
            </a:cxnLst>
            <a:rect l="l" t="t" r="r" b="b"/>
            <a:pathLst>
              <a:path w="6527646" h="6527646">
                <a:moveTo>
                  <a:pt x="4893648" y="0"/>
                </a:moveTo>
                <a:lnTo>
                  <a:pt x="6527646" y="1633998"/>
                </a:lnTo>
                <a:lnTo>
                  <a:pt x="1633998" y="6527646"/>
                </a:lnTo>
                <a:lnTo>
                  <a:pt x="0" y="4893649"/>
                </a:lnTo>
                <a:close/>
              </a:path>
            </a:pathLst>
          </a:custGeom>
        </p:spPr>
        <p:txBody>
          <a:bodyPr wrap="square">
            <a:noAutofit/>
          </a:bodyPr>
          <a:lstStyle/>
          <a:p>
            <a:endParaRPr lang="en-IN"/>
          </a:p>
        </p:txBody>
      </p:sp>
    </p:spTree>
    <p:extLst>
      <p:ext uri="{BB962C8B-B14F-4D97-AF65-F5344CB8AC3E}">
        <p14:creationId xmlns:p14="http://schemas.microsoft.com/office/powerpoint/2010/main" val="3184453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37E6A3B-3B66-4A82-907B-2D6040D2DF27}"/>
              </a:ext>
            </a:extLst>
          </p:cNvPr>
          <p:cNvSpPr>
            <a:spLocks noGrp="1"/>
          </p:cNvSpPr>
          <p:nvPr>
            <p:ph type="pic" sz="quarter" idx="10"/>
          </p:nvPr>
        </p:nvSpPr>
        <p:spPr>
          <a:xfrm>
            <a:off x="2276083" y="1735664"/>
            <a:ext cx="4037513" cy="4037513"/>
          </a:xfrm>
          <a:custGeom>
            <a:avLst/>
            <a:gdLst>
              <a:gd name="connsiteX0" fmla="*/ 2774406 w 4037513"/>
              <a:gd name="connsiteY0" fmla="*/ 0 h 4037513"/>
              <a:gd name="connsiteX1" fmla="*/ 4037513 w 4037513"/>
              <a:gd name="connsiteY1" fmla="*/ 1263107 h 4037513"/>
              <a:gd name="connsiteX2" fmla="*/ 1263107 w 4037513"/>
              <a:gd name="connsiteY2" fmla="*/ 4037513 h 4037513"/>
              <a:gd name="connsiteX3" fmla="*/ 0 w 4037513"/>
              <a:gd name="connsiteY3" fmla="*/ 2774406 h 4037513"/>
            </a:gdLst>
            <a:ahLst/>
            <a:cxnLst>
              <a:cxn ang="0">
                <a:pos x="connsiteX0" y="connsiteY0"/>
              </a:cxn>
              <a:cxn ang="0">
                <a:pos x="connsiteX1" y="connsiteY1"/>
              </a:cxn>
              <a:cxn ang="0">
                <a:pos x="connsiteX2" y="connsiteY2"/>
              </a:cxn>
              <a:cxn ang="0">
                <a:pos x="connsiteX3" y="connsiteY3"/>
              </a:cxn>
            </a:cxnLst>
            <a:rect l="l" t="t" r="r" b="b"/>
            <a:pathLst>
              <a:path w="4037513" h="4037513">
                <a:moveTo>
                  <a:pt x="2774406" y="0"/>
                </a:moveTo>
                <a:lnTo>
                  <a:pt x="4037513" y="1263107"/>
                </a:lnTo>
                <a:lnTo>
                  <a:pt x="1263107" y="4037513"/>
                </a:lnTo>
                <a:lnTo>
                  <a:pt x="0" y="2774406"/>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D103363C-FB9E-4CFC-8253-B48B74B6AE8E}"/>
              </a:ext>
            </a:extLst>
          </p:cNvPr>
          <p:cNvSpPr>
            <a:spLocks noGrp="1"/>
          </p:cNvSpPr>
          <p:nvPr>
            <p:ph type="pic" sz="quarter" idx="11"/>
          </p:nvPr>
        </p:nvSpPr>
        <p:spPr>
          <a:xfrm>
            <a:off x="4910384" y="1735664"/>
            <a:ext cx="4037513" cy="4037513"/>
          </a:xfrm>
          <a:custGeom>
            <a:avLst/>
            <a:gdLst>
              <a:gd name="connsiteX0" fmla="*/ 2774406 w 4037513"/>
              <a:gd name="connsiteY0" fmla="*/ 0 h 4037513"/>
              <a:gd name="connsiteX1" fmla="*/ 4037513 w 4037513"/>
              <a:gd name="connsiteY1" fmla="*/ 1263107 h 4037513"/>
              <a:gd name="connsiteX2" fmla="*/ 1263107 w 4037513"/>
              <a:gd name="connsiteY2" fmla="*/ 4037513 h 4037513"/>
              <a:gd name="connsiteX3" fmla="*/ 0 w 4037513"/>
              <a:gd name="connsiteY3" fmla="*/ 2774406 h 4037513"/>
            </a:gdLst>
            <a:ahLst/>
            <a:cxnLst>
              <a:cxn ang="0">
                <a:pos x="connsiteX0" y="connsiteY0"/>
              </a:cxn>
              <a:cxn ang="0">
                <a:pos x="connsiteX1" y="connsiteY1"/>
              </a:cxn>
              <a:cxn ang="0">
                <a:pos x="connsiteX2" y="connsiteY2"/>
              </a:cxn>
              <a:cxn ang="0">
                <a:pos x="connsiteX3" y="connsiteY3"/>
              </a:cxn>
            </a:cxnLst>
            <a:rect l="l" t="t" r="r" b="b"/>
            <a:pathLst>
              <a:path w="4037513" h="4037513">
                <a:moveTo>
                  <a:pt x="2774406" y="0"/>
                </a:moveTo>
                <a:lnTo>
                  <a:pt x="4037513" y="1263107"/>
                </a:lnTo>
                <a:lnTo>
                  <a:pt x="1263107" y="4037513"/>
                </a:lnTo>
                <a:lnTo>
                  <a:pt x="0" y="2774406"/>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126193F5-65E9-4449-96EA-5839270B0C5C}"/>
              </a:ext>
            </a:extLst>
          </p:cNvPr>
          <p:cNvSpPr>
            <a:spLocks noGrp="1"/>
          </p:cNvSpPr>
          <p:nvPr>
            <p:ph type="pic" sz="quarter" idx="12"/>
          </p:nvPr>
        </p:nvSpPr>
        <p:spPr>
          <a:xfrm>
            <a:off x="7544687" y="1735665"/>
            <a:ext cx="4037513" cy="4037513"/>
          </a:xfrm>
          <a:custGeom>
            <a:avLst/>
            <a:gdLst>
              <a:gd name="connsiteX0" fmla="*/ 2774406 w 4037513"/>
              <a:gd name="connsiteY0" fmla="*/ 0 h 4037513"/>
              <a:gd name="connsiteX1" fmla="*/ 4037513 w 4037513"/>
              <a:gd name="connsiteY1" fmla="*/ 1263107 h 4037513"/>
              <a:gd name="connsiteX2" fmla="*/ 1263107 w 4037513"/>
              <a:gd name="connsiteY2" fmla="*/ 4037513 h 4037513"/>
              <a:gd name="connsiteX3" fmla="*/ 0 w 4037513"/>
              <a:gd name="connsiteY3" fmla="*/ 2774406 h 4037513"/>
            </a:gdLst>
            <a:ahLst/>
            <a:cxnLst>
              <a:cxn ang="0">
                <a:pos x="connsiteX0" y="connsiteY0"/>
              </a:cxn>
              <a:cxn ang="0">
                <a:pos x="connsiteX1" y="connsiteY1"/>
              </a:cxn>
              <a:cxn ang="0">
                <a:pos x="connsiteX2" y="connsiteY2"/>
              </a:cxn>
              <a:cxn ang="0">
                <a:pos x="connsiteX3" y="connsiteY3"/>
              </a:cxn>
            </a:cxnLst>
            <a:rect l="l" t="t" r="r" b="b"/>
            <a:pathLst>
              <a:path w="4037513" h="4037513">
                <a:moveTo>
                  <a:pt x="2774406" y="0"/>
                </a:moveTo>
                <a:lnTo>
                  <a:pt x="4037513" y="1263107"/>
                </a:lnTo>
                <a:lnTo>
                  <a:pt x="1263107" y="4037513"/>
                </a:lnTo>
                <a:lnTo>
                  <a:pt x="0" y="2774406"/>
                </a:lnTo>
                <a:close/>
              </a:path>
            </a:pathLst>
          </a:custGeom>
        </p:spPr>
        <p:txBody>
          <a:bodyPr wrap="square">
            <a:noAutofit/>
          </a:bodyPr>
          <a:lstStyle/>
          <a:p>
            <a:endParaRPr lang="en-IN"/>
          </a:p>
        </p:txBody>
      </p:sp>
    </p:spTree>
    <p:extLst>
      <p:ext uri="{BB962C8B-B14F-4D97-AF65-F5344CB8AC3E}">
        <p14:creationId xmlns:p14="http://schemas.microsoft.com/office/powerpoint/2010/main" val="1617438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A8FC487B-85EE-4BEF-AE8C-82BD8B059BD6}"/>
              </a:ext>
            </a:extLst>
          </p:cNvPr>
          <p:cNvSpPr>
            <a:spLocks noGrp="1"/>
          </p:cNvSpPr>
          <p:nvPr>
            <p:ph type="pic" sz="quarter" idx="12"/>
          </p:nvPr>
        </p:nvSpPr>
        <p:spPr>
          <a:xfrm>
            <a:off x="10044228" y="4762500"/>
            <a:ext cx="3351095" cy="3351096"/>
          </a:xfrm>
          <a:custGeom>
            <a:avLst/>
            <a:gdLst>
              <a:gd name="connsiteX0" fmla="*/ 2357321 w 3351095"/>
              <a:gd name="connsiteY0" fmla="*/ 0 h 3351096"/>
              <a:gd name="connsiteX1" fmla="*/ 3351095 w 3351095"/>
              <a:gd name="connsiteY1" fmla="*/ 993775 h 3351096"/>
              <a:gd name="connsiteX2" fmla="*/ 993774 w 3351095"/>
              <a:gd name="connsiteY2" fmla="*/ 3351096 h 3351096"/>
              <a:gd name="connsiteX3" fmla="*/ 0 w 3351095"/>
              <a:gd name="connsiteY3" fmla="*/ 2357322 h 3351096"/>
            </a:gdLst>
            <a:ahLst/>
            <a:cxnLst>
              <a:cxn ang="0">
                <a:pos x="connsiteX0" y="connsiteY0"/>
              </a:cxn>
              <a:cxn ang="0">
                <a:pos x="connsiteX1" y="connsiteY1"/>
              </a:cxn>
              <a:cxn ang="0">
                <a:pos x="connsiteX2" y="connsiteY2"/>
              </a:cxn>
              <a:cxn ang="0">
                <a:pos x="connsiteX3" y="connsiteY3"/>
              </a:cxn>
            </a:cxnLst>
            <a:rect l="l" t="t" r="r" b="b"/>
            <a:pathLst>
              <a:path w="3351095" h="3351096">
                <a:moveTo>
                  <a:pt x="2357321" y="0"/>
                </a:moveTo>
                <a:lnTo>
                  <a:pt x="3351095" y="993775"/>
                </a:lnTo>
                <a:lnTo>
                  <a:pt x="993774" y="3351096"/>
                </a:lnTo>
                <a:lnTo>
                  <a:pt x="0" y="2357322"/>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D073D517-AE0B-49C2-812C-A19623C8D13F}"/>
              </a:ext>
            </a:extLst>
          </p:cNvPr>
          <p:cNvSpPr>
            <a:spLocks noGrp="1"/>
          </p:cNvSpPr>
          <p:nvPr>
            <p:ph type="pic" sz="quarter" idx="11"/>
          </p:nvPr>
        </p:nvSpPr>
        <p:spPr>
          <a:xfrm>
            <a:off x="-4132514" y="-219076"/>
            <a:ext cx="8782554" cy="8782555"/>
          </a:xfrm>
          <a:custGeom>
            <a:avLst/>
            <a:gdLst>
              <a:gd name="connsiteX0" fmla="*/ 3189539 w 8782554"/>
              <a:gd name="connsiteY0" fmla="*/ 0 h 8782555"/>
              <a:gd name="connsiteX1" fmla="*/ 8782554 w 8782554"/>
              <a:gd name="connsiteY1" fmla="*/ 5593015 h 8782555"/>
              <a:gd name="connsiteX2" fmla="*/ 5593014 w 8782554"/>
              <a:gd name="connsiteY2" fmla="*/ 8782555 h 8782555"/>
              <a:gd name="connsiteX3" fmla="*/ 0 w 8782554"/>
              <a:gd name="connsiteY3" fmla="*/ 3189541 h 8782555"/>
            </a:gdLst>
            <a:ahLst/>
            <a:cxnLst>
              <a:cxn ang="0">
                <a:pos x="connsiteX0" y="connsiteY0"/>
              </a:cxn>
              <a:cxn ang="0">
                <a:pos x="connsiteX1" y="connsiteY1"/>
              </a:cxn>
              <a:cxn ang="0">
                <a:pos x="connsiteX2" y="connsiteY2"/>
              </a:cxn>
              <a:cxn ang="0">
                <a:pos x="connsiteX3" y="connsiteY3"/>
              </a:cxn>
            </a:cxnLst>
            <a:rect l="l" t="t" r="r" b="b"/>
            <a:pathLst>
              <a:path w="8782554" h="8782555">
                <a:moveTo>
                  <a:pt x="3189539" y="0"/>
                </a:moveTo>
                <a:lnTo>
                  <a:pt x="8782554" y="5593015"/>
                </a:lnTo>
                <a:lnTo>
                  <a:pt x="5593014" y="8782555"/>
                </a:lnTo>
                <a:lnTo>
                  <a:pt x="0" y="3189541"/>
                </a:ln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5DCCF1EB-0984-48A1-BD2D-F2B51580EF4B}"/>
              </a:ext>
            </a:extLst>
          </p:cNvPr>
          <p:cNvSpPr>
            <a:spLocks noGrp="1"/>
          </p:cNvSpPr>
          <p:nvPr>
            <p:ph type="pic" sz="quarter" idx="10"/>
          </p:nvPr>
        </p:nvSpPr>
        <p:spPr>
          <a:xfrm>
            <a:off x="-284714" y="-5522127"/>
            <a:ext cx="10695770" cy="10695771"/>
          </a:xfrm>
          <a:custGeom>
            <a:avLst/>
            <a:gdLst>
              <a:gd name="connsiteX0" fmla="*/ 5548643 w 10695770"/>
              <a:gd name="connsiteY0" fmla="*/ 0 h 10695771"/>
              <a:gd name="connsiteX1" fmla="*/ 10695770 w 10695770"/>
              <a:gd name="connsiteY1" fmla="*/ 5147128 h 10695771"/>
              <a:gd name="connsiteX2" fmla="*/ 5147128 w 10695770"/>
              <a:gd name="connsiteY2" fmla="*/ 10695771 h 10695771"/>
              <a:gd name="connsiteX3" fmla="*/ 0 w 10695770"/>
              <a:gd name="connsiteY3" fmla="*/ 5548643 h 10695771"/>
            </a:gdLst>
            <a:ahLst/>
            <a:cxnLst>
              <a:cxn ang="0">
                <a:pos x="connsiteX0" y="connsiteY0"/>
              </a:cxn>
              <a:cxn ang="0">
                <a:pos x="connsiteX1" y="connsiteY1"/>
              </a:cxn>
              <a:cxn ang="0">
                <a:pos x="connsiteX2" y="connsiteY2"/>
              </a:cxn>
              <a:cxn ang="0">
                <a:pos x="connsiteX3" y="connsiteY3"/>
              </a:cxn>
            </a:cxnLst>
            <a:rect l="l" t="t" r="r" b="b"/>
            <a:pathLst>
              <a:path w="10695770" h="10695771">
                <a:moveTo>
                  <a:pt x="5548643" y="0"/>
                </a:moveTo>
                <a:lnTo>
                  <a:pt x="10695770" y="5147128"/>
                </a:lnTo>
                <a:lnTo>
                  <a:pt x="5147128" y="10695771"/>
                </a:lnTo>
                <a:lnTo>
                  <a:pt x="0" y="5548643"/>
                </a:lnTo>
                <a:close/>
              </a:path>
            </a:pathLst>
          </a:custGeom>
        </p:spPr>
        <p:txBody>
          <a:bodyPr wrap="square">
            <a:noAutofit/>
          </a:bodyPr>
          <a:lstStyle/>
          <a:p>
            <a:endParaRPr lang="en-IN"/>
          </a:p>
        </p:txBody>
      </p:sp>
    </p:spTree>
    <p:extLst>
      <p:ext uri="{BB962C8B-B14F-4D97-AF65-F5344CB8AC3E}">
        <p14:creationId xmlns:p14="http://schemas.microsoft.com/office/powerpoint/2010/main" val="310352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0F064FB-D142-482E-9EE1-26C74F33A6C1}"/>
              </a:ext>
            </a:extLst>
          </p:cNvPr>
          <p:cNvSpPr>
            <a:spLocks noGrp="1"/>
          </p:cNvSpPr>
          <p:nvPr>
            <p:ph type="pic" sz="quarter" idx="10"/>
          </p:nvPr>
        </p:nvSpPr>
        <p:spPr>
          <a:xfrm>
            <a:off x="893122" y="-1692193"/>
            <a:ext cx="10372464" cy="10372463"/>
          </a:xfrm>
          <a:custGeom>
            <a:avLst/>
            <a:gdLst>
              <a:gd name="connsiteX0" fmla="*/ 8738466 w 10372464"/>
              <a:gd name="connsiteY0" fmla="*/ 0 h 10372463"/>
              <a:gd name="connsiteX1" fmla="*/ 10372464 w 10372464"/>
              <a:gd name="connsiteY1" fmla="*/ 1633998 h 10372463"/>
              <a:gd name="connsiteX2" fmla="*/ 1633998 w 10372464"/>
              <a:gd name="connsiteY2" fmla="*/ 10372463 h 10372463"/>
              <a:gd name="connsiteX3" fmla="*/ 0 w 10372464"/>
              <a:gd name="connsiteY3" fmla="*/ 8738466 h 10372463"/>
            </a:gdLst>
            <a:ahLst/>
            <a:cxnLst>
              <a:cxn ang="0">
                <a:pos x="connsiteX0" y="connsiteY0"/>
              </a:cxn>
              <a:cxn ang="0">
                <a:pos x="connsiteX1" y="connsiteY1"/>
              </a:cxn>
              <a:cxn ang="0">
                <a:pos x="connsiteX2" y="connsiteY2"/>
              </a:cxn>
              <a:cxn ang="0">
                <a:pos x="connsiteX3" y="connsiteY3"/>
              </a:cxn>
            </a:cxnLst>
            <a:rect l="l" t="t" r="r" b="b"/>
            <a:pathLst>
              <a:path w="10372464" h="10372463">
                <a:moveTo>
                  <a:pt x="8738466" y="0"/>
                </a:moveTo>
                <a:lnTo>
                  <a:pt x="10372464" y="1633998"/>
                </a:lnTo>
                <a:lnTo>
                  <a:pt x="1633998" y="10372463"/>
                </a:lnTo>
                <a:lnTo>
                  <a:pt x="0" y="8738466"/>
                </a:lnTo>
                <a:close/>
              </a:path>
            </a:pathLst>
          </a:custGeom>
        </p:spPr>
        <p:txBody>
          <a:bodyPr wrap="square">
            <a:noAutofit/>
          </a:bodyPr>
          <a:lstStyle/>
          <a:p>
            <a:endParaRPr lang="en-IN"/>
          </a:p>
        </p:txBody>
      </p:sp>
    </p:spTree>
    <p:extLst>
      <p:ext uri="{BB962C8B-B14F-4D97-AF65-F5344CB8AC3E}">
        <p14:creationId xmlns:p14="http://schemas.microsoft.com/office/powerpoint/2010/main" val="895899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4F8B1CC4-D217-11D5-36F0-B69CF05B7BF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559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E0D8-6D13-4FBE-AB8A-69ABB5453F58}"/>
              </a:ext>
            </a:extLst>
          </p:cNvPr>
          <p:cNvSpPr txBox="1"/>
          <p:nvPr/>
        </p:nvSpPr>
        <p:spPr>
          <a:xfrm>
            <a:off x="1881051" y="2153891"/>
            <a:ext cx="8429898" cy="1107996"/>
          </a:xfrm>
          <a:prstGeom prst="rect">
            <a:avLst/>
          </a:prstGeom>
          <a:noFill/>
        </p:spPr>
        <p:txBody>
          <a:bodyPr wrap="square" rtlCol="0">
            <a:spAutoFit/>
          </a:bodyPr>
          <a:lstStyle/>
          <a:p>
            <a:pPr algn="ctr"/>
            <a:r>
              <a:rPr lang="en-IN" sz="6600" dirty="0" smtClean="0">
                <a:solidFill>
                  <a:schemeClr val="bg1"/>
                </a:solidFill>
                <a:latin typeface="Coda" panose="020B0500000000000004" pitchFamily="34" charset="0"/>
                <a:cs typeface="Heebo Medium" pitchFamily="2" charset="-79"/>
              </a:rPr>
              <a:t>LSTM RNN Neural Network</a:t>
            </a:r>
            <a:endParaRPr lang="en-IN" sz="2800" dirty="0">
              <a:solidFill>
                <a:schemeClr val="bg1"/>
              </a:solidFill>
              <a:latin typeface="Coda" panose="020B0500000000000004" pitchFamily="34" charset="0"/>
              <a:cs typeface="Heebo Medium" pitchFamily="2" charset="-79"/>
            </a:endParaRPr>
          </a:p>
        </p:txBody>
      </p:sp>
      <p:sp>
        <p:nvSpPr>
          <p:cNvPr id="2" name="TextBox 1">
            <a:extLst>
              <a:ext uri="{FF2B5EF4-FFF2-40B4-BE49-F238E27FC236}">
                <a16:creationId xmlns:a16="http://schemas.microsoft.com/office/drawing/2014/main" id="{51641C3F-35AA-8777-8DB9-5286B387027E}"/>
              </a:ext>
            </a:extLst>
          </p:cNvPr>
          <p:cNvSpPr txBox="1"/>
          <p:nvPr/>
        </p:nvSpPr>
        <p:spPr>
          <a:xfrm>
            <a:off x="2995749" y="3261887"/>
            <a:ext cx="6200502" cy="646331"/>
          </a:xfrm>
          <a:prstGeom prst="rect">
            <a:avLst/>
          </a:prstGeom>
          <a:noFill/>
        </p:spPr>
        <p:txBody>
          <a:bodyPr wrap="square" rtlCol="0">
            <a:spAutoFit/>
          </a:bodyPr>
          <a:lstStyle/>
          <a:p>
            <a:pPr algn="ctr"/>
            <a:r>
              <a:rPr lang="en-US" sz="3600" dirty="0" smtClean="0">
                <a:solidFill>
                  <a:schemeClr val="bg1"/>
                </a:solidFill>
                <a:latin typeface="Coda" panose="020B0500000000000004" pitchFamily="34" charset="0"/>
                <a:cs typeface="Heebo Medium" pitchFamily="2" charset="-79"/>
              </a:rPr>
              <a:t>Oral Test</a:t>
            </a:r>
            <a:endParaRPr lang="en-IN" sz="800" dirty="0">
              <a:solidFill>
                <a:schemeClr val="bg1"/>
              </a:solidFill>
              <a:latin typeface="Coda" panose="020B0500000000000004" pitchFamily="34" charset="0"/>
              <a:cs typeface="Heebo Medium" pitchFamily="2" charset="-79"/>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95" y="222068"/>
            <a:ext cx="1046229" cy="1046229"/>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47913" y="222068"/>
            <a:ext cx="1047847" cy="1051777"/>
          </a:xfrm>
          <a:prstGeom prst="rect">
            <a:avLst/>
          </a:prstGeom>
        </p:spPr>
      </p:pic>
      <p:sp>
        <p:nvSpPr>
          <p:cNvPr id="6" name="TextBox 5"/>
          <p:cNvSpPr txBox="1"/>
          <p:nvPr/>
        </p:nvSpPr>
        <p:spPr>
          <a:xfrm>
            <a:off x="3612817" y="483326"/>
            <a:ext cx="4859602" cy="1384995"/>
          </a:xfrm>
          <a:prstGeom prst="rect">
            <a:avLst/>
          </a:prstGeom>
          <a:noFill/>
        </p:spPr>
        <p:txBody>
          <a:bodyPr wrap="square" rtlCol="0">
            <a:spAutoFit/>
          </a:bodyPr>
          <a:lstStyle/>
          <a:p>
            <a:pPr algn="ctr"/>
            <a:r>
              <a:rPr lang="en-US" sz="2800" dirty="0" smtClean="0">
                <a:solidFill>
                  <a:schemeClr val="bg1"/>
                </a:solidFill>
                <a:latin typeface="Coda" panose="020B0500000000000004"/>
              </a:rPr>
              <a:t>Tanta University</a:t>
            </a:r>
          </a:p>
          <a:p>
            <a:pPr algn="ctr"/>
            <a:r>
              <a:rPr lang="en-US" sz="2800" dirty="0">
                <a:solidFill>
                  <a:schemeClr val="bg1"/>
                </a:solidFill>
                <a:latin typeface="Coda" panose="020B0500000000000004"/>
              </a:rPr>
              <a:t>Faculty of Computers and Information </a:t>
            </a:r>
            <a:endParaRPr lang="en-US" sz="2800" dirty="0" smtClean="0">
              <a:solidFill>
                <a:schemeClr val="bg1"/>
              </a:solidFill>
              <a:latin typeface="Coda" panose="020B0500000000000004"/>
            </a:endParaRPr>
          </a:p>
          <a:p>
            <a:pPr algn="ctr"/>
            <a:r>
              <a:rPr lang="en-US" sz="2800" dirty="0">
                <a:solidFill>
                  <a:schemeClr val="bg1"/>
                </a:solidFill>
                <a:latin typeface="Coda" panose="020B0500000000000004"/>
              </a:rPr>
              <a:t>Information Technology Department </a:t>
            </a:r>
          </a:p>
        </p:txBody>
      </p:sp>
      <p:sp>
        <p:nvSpPr>
          <p:cNvPr id="7" name="TextBox 6"/>
          <p:cNvSpPr txBox="1"/>
          <p:nvPr/>
        </p:nvSpPr>
        <p:spPr>
          <a:xfrm>
            <a:off x="3577840" y="4246773"/>
            <a:ext cx="4929555" cy="769441"/>
          </a:xfrm>
          <a:prstGeom prst="rect">
            <a:avLst/>
          </a:prstGeom>
          <a:noFill/>
        </p:spPr>
        <p:txBody>
          <a:bodyPr wrap="none" rtlCol="0">
            <a:spAutoFit/>
          </a:bodyPr>
          <a:lstStyle/>
          <a:p>
            <a:pPr algn="ctr"/>
            <a:r>
              <a:rPr lang="en-US" sz="2400" dirty="0">
                <a:solidFill>
                  <a:schemeClr val="bg1"/>
                </a:solidFill>
                <a:latin typeface="Coda" panose="020B0500000000000004"/>
              </a:rPr>
              <a:t>Supervised by\ Dr. </a:t>
            </a:r>
            <a:r>
              <a:rPr lang="en-US" sz="2400" dirty="0" err="1">
                <a:solidFill>
                  <a:schemeClr val="bg1"/>
                </a:solidFill>
                <a:latin typeface="Coda" panose="020B0500000000000004"/>
              </a:rPr>
              <a:t>Elhossiny</a:t>
            </a:r>
            <a:r>
              <a:rPr lang="en-US" sz="2400" dirty="0">
                <a:solidFill>
                  <a:schemeClr val="bg1"/>
                </a:solidFill>
                <a:latin typeface="Coda" panose="020B0500000000000004"/>
              </a:rPr>
              <a:t> Ibrahim </a:t>
            </a:r>
            <a:endParaRPr lang="en-US" sz="2400" dirty="0" smtClean="0">
              <a:solidFill>
                <a:schemeClr val="bg1"/>
              </a:solidFill>
              <a:latin typeface="Coda" panose="020B0500000000000004"/>
            </a:endParaRPr>
          </a:p>
          <a:p>
            <a:pPr algn="ctr"/>
            <a:r>
              <a:rPr lang="en-US" sz="2000" dirty="0" smtClean="0">
                <a:solidFill>
                  <a:schemeClr val="bg1"/>
                </a:solidFill>
                <a:latin typeface="Coda" panose="020B0500000000000004"/>
              </a:rPr>
              <a:t>Prepared </a:t>
            </a:r>
            <a:r>
              <a:rPr lang="en-US" sz="2000" dirty="0">
                <a:solidFill>
                  <a:schemeClr val="bg1"/>
                </a:solidFill>
                <a:latin typeface="Coda" panose="020B0500000000000004"/>
              </a:rPr>
              <a:t>by: Ibrahim Mohamed Ibrahim Eita. -&gt; Section: 9. </a:t>
            </a:r>
          </a:p>
        </p:txBody>
      </p:sp>
    </p:spTree>
    <p:extLst>
      <p:ext uri="{BB962C8B-B14F-4D97-AF65-F5344CB8AC3E}">
        <p14:creationId xmlns:p14="http://schemas.microsoft.com/office/powerpoint/2010/main" val="4265363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CC5EB-6048-458C-AD4E-E979319FC059}"/>
              </a:ext>
            </a:extLst>
          </p:cNvPr>
          <p:cNvSpPr/>
          <p:nvPr/>
        </p:nvSpPr>
        <p:spPr>
          <a:xfrm rot="2700000" flipV="1">
            <a:off x="-510350" y="-918353"/>
            <a:ext cx="1290812" cy="228098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4C00EAF-B0FC-4EDA-A43A-BD87D9FC6C26}"/>
              </a:ext>
            </a:extLst>
          </p:cNvPr>
          <p:cNvSpPr txBox="1"/>
          <p:nvPr/>
        </p:nvSpPr>
        <p:spPr>
          <a:xfrm>
            <a:off x="1026214" y="712615"/>
            <a:ext cx="3338558" cy="830997"/>
          </a:xfrm>
          <a:prstGeom prst="rect">
            <a:avLst/>
          </a:prstGeom>
          <a:noFill/>
        </p:spPr>
        <p:txBody>
          <a:bodyPr wrap="square" rtlCol="0">
            <a:spAutoFit/>
          </a:bodyPr>
          <a:lstStyle/>
          <a:p>
            <a:r>
              <a:rPr lang="en-IN" sz="4800" b="1" dirty="0">
                <a:solidFill>
                  <a:schemeClr val="bg1"/>
                </a:solidFill>
                <a:latin typeface="Coda" panose="020B0500000000000004" pitchFamily="34" charset="0"/>
                <a:cs typeface="Heebo Medium" pitchFamily="2" charset="-79"/>
              </a:rPr>
              <a:t>About</a:t>
            </a:r>
            <a:endParaRPr lang="en-IN" b="1" dirty="0">
              <a:solidFill>
                <a:schemeClr val="bg1"/>
              </a:solidFill>
              <a:latin typeface="Coda" panose="020B0500000000000004" pitchFamily="34" charset="0"/>
              <a:cs typeface="Heebo Medium" pitchFamily="2" charset="-79"/>
            </a:endParaRPr>
          </a:p>
        </p:txBody>
      </p:sp>
      <p:sp>
        <p:nvSpPr>
          <p:cNvPr id="10" name="TextBox 9">
            <a:extLst>
              <a:ext uri="{FF2B5EF4-FFF2-40B4-BE49-F238E27FC236}">
                <a16:creationId xmlns:a16="http://schemas.microsoft.com/office/drawing/2014/main" id="{06137089-8BF3-4576-9549-59D1CC9703E0}"/>
              </a:ext>
            </a:extLst>
          </p:cNvPr>
          <p:cNvSpPr txBox="1"/>
          <p:nvPr/>
        </p:nvSpPr>
        <p:spPr>
          <a:xfrm>
            <a:off x="404949" y="1484961"/>
            <a:ext cx="7316787" cy="585801"/>
          </a:xfrm>
          <a:prstGeom prst="rect">
            <a:avLst/>
          </a:prstGeom>
          <a:noFill/>
        </p:spPr>
        <p:txBody>
          <a:bodyPr wrap="square" rtlCol="0">
            <a:spAutoFit/>
          </a:bodyPr>
          <a:lstStyle/>
          <a:p>
            <a:pPr>
              <a:lnSpc>
                <a:spcPct val="150000"/>
              </a:lnSpc>
            </a:pPr>
            <a:r>
              <a:rPr lang="en-US" sz="2400" dirty="0">
                <a:solidFill>
                  <a:schemeClr val="bg1"/>
                </a:solidFill>
                <a:latin typeface="Coda" panose="020B0500000000000004"/>
              </a:rPr>
              <a:t>LSTM Report P</a:t>
            </a:r>
            <a:r>
              <a:rPr lang="en-US" sz="2400" dirty="0" smtClean="0">
                <a:solidFill>
                  <a:schemeClr val="bg1"/>
                </a:solidFill>
                <a:latin typeface="Coda" panose="020B0500000000000004"/>
              </a:rPr>
              <a:t>resentation for </a:t>
            </a:r>
            <a:r>
              <a:rPr lang="en-US" sz="2400" dirty="0">
                <a:solidFill>
                  <a:schemeClr val="bg1"/>
                </a:solidFill>
                <a:latin typeface="Coda" panose="020B0500000000000004"/>
              </a:rPr>
              <a:t>Multimedia Mining Oral Test</a:t>
            </a:r>
            <a:endParaRPr lang="en-IN" sz="1000" dirty="0">
              <a:solidFill>
                <a:schemeClr val="bg1"/>
              </a:solidFill>
              <a:latin typeface="Coda" panose="020B0500000000000004"/>
              <a:cs typeface="Heebo" pitchFamily="2" charset="-79"/>
            </a:endParaRPr>
          </a:p>
        </p:txBody>
      </p:sp>
      <p:pic>
        <p:nvPicPr>
          <p:cNvPr id="5" name="Picture Placeholder 4">
            <a:extLst>
              <a:ext uri="{FF2B5EF4-FFF2-40B4-BE49-F238E27FC236}">
                <a16:creationId xmlns:a16="http://schemas.microsoft.com/office/drawing/2014/main" id="{C5E05C1B-4E6D-BBDE-F0C4-C2D6A52132D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750" r="18750"/>
          <a:stretch/>
        </p:blipFill>
        <p:spPr>
          <a:xfrm>
            <a:off x="6031440" y="-3041358"/>
            <a:ext cx="6526994" cy="6526994"/>
          </a:xfrm>
        </p:spPr>
      </p:pic>
      <p:sp>
        <p:nvSpPr>
          <p:cNvPr id="3" name="TextBox 2"/>
          <p:cNvSpPr txBox="1"/>
          <p:nvPr/>
        </p:nvSpPr>
        <p:spPr>
          <a:xfrm>
            <a:off x="404949" y="3426985"/>
            <a:ext cx="10437223" cy="830997"/>
          </a:xfrm>
          <a:prstGeom prst="rect">
            <a:avLst/>
          </a:prstGeom>
          <a:noFill/>
        </p:spPr>
        <p:txBody>
          <a:bodyPr wrap="square" rtlCol="0">
            <a:spAutoFit/>
          </a:bodyPr>
          <a:lstStyle/>
          <a:p>
            <a:r>
              <a:rPr lang="en-US" sz="2400" dirty="0">
                <a:solidFill>
                  <a:schemeClr val="bg1"/>
                </a:solidFill>
                <a:latin typeface="Coda" panose="020B0500000000000004"/>
              </a:rPr>
              <a:t>LSTM stands for Long Short-Term Memory, which is a type of recurrent neural network (RNN) architecture.</a:t>
            </a:r>
          </a:p>
        </p:txBody>
      </p:sp>
    </p:spTree>
    <p:extLst>
      <p:ext uri="{BB962C8B-B14F-4D97-AF65-F5344CB8AC3E}">
        <p14:creationId xmlns:p14="http://schemas.microsoft.com/office/powerpoint/2010/main" val="3182488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ircle(in)">
                                      <p:cBhvr>
                                        <p:cTn id="3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p:bldP spid="10"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85D9CD-39DB-4B16-90E0-0D420587FA55}"/>
              </a:ext>
            </a:extLst>
          </p:cNvPr>
          <p:cNvSpPr/>
          <p:nvPr/>
        </p:nvSpPr>
        <p:spPr>
          <a:xfrm rot="2700000" flipV="1">
            <a:off x="-510350" y="-918353"/>
            <a:ext cx="1290812" cy="228098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45734D6-EC1B-4C38-8641-91CEAFA77245}"/>
              </a:ext>
            </a:extLst>
          </p:cNvPr>
          <p:cNvSpPr txBox="1"/>
          <p:nvPr/>
        </p:nvSpPr>
        <p:spPr>
          <a:xfrm>
            <a:off x="695324" y="453508"/>
            <a:ext cx="3338558" cy="830997"/>
          </a:xfrm>
          <a:prstGeom prst="rect">
            <a:avLst/>
          </a:prstGeom>
          <a:noFill/>
        </p:spPr>
        <p:txBody>
          <a:bodyPr wrap="square" rtlCol="0">
            <a:spAutoFit/>
          </a:bodyPr>
          <a:lstStyle/>
          <a:p>
            <a:r>
              <a:rPr lang="en-IN" sz="4800" b="1" dirty="0">
                <a:solidFill>
                  <a:schemeClr val="bg1"/>
                </a:solidFill>
                <a:latin typeface="Coda" panose="020B0500000000000004" pitchFamily="34" charset="0"/>
                <a:cs typeface="Heebo Medium" pitchFamily="2" charset="-79"/>
              </a:rPr>
              <a:t>What’s </a:t>
            </a:r>
            <a:r>
              <a:rPr lang="en-IN" sz="4800" b="1" dirty="0" smtClean="0">
                <a:solidFill>
                  <a:schemeClr val="bg1"/>
                </a:solidFill>
                <a:latin typeface="Coda" panose="020B0500000000000004" pitchFamily="34" charset="0"/>
                <a:cs typeface="Heebo Medium" pitchFamily="2" charset="-79"/>
              </a:rPr>
              <a:t>LSTM?</a:t>
            </a:r>
            <a:endParaRPr lang="en-IN" b="1" dirty="0">
              <a:solidFill>
                <a:schemeClr val="bg1"/>
              </a:solidFill>
              <a:latin typeface="Coda" panose="020B0500000000000004" pitchFamily="34" charset="0"/>
              <a:cs typeface="Heebo Medium" pitchFamily="2" charset="-79"/>
            </a:endParaRPr>
          </a:p>
        </p:txBody>
      </p:sp>
      <p:pic>
        <p:nvPicPr>
          <p:cNvPr id="4" name="Picture Placeholder 3">
            <a:extLst>
              <a:ext uri="{FF2B5EF4-FFF2-40B4-BE49-F238E27FC236}">
                <a16:creationId xmlns:a16="http://schemas.microsoft.com/office/drawing/2014/main" id="{BC2426EA-0EB4-AC73-BB4F-6800E2960C7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91" r="13821"/>
          <a:stretch/>
        </p:blipFill>
        <p:spPr>
          <a:xfrm>
            <a:off x="3899242" y="0"/>
            <a:ext cx="8964387" cy="6908259"/>
          </a:xfrm>
        </p:spPr>
      </p:pic>
      <p:sp>
        <p:nvSpPr>
          <p:cNvPr id="3" name="TextBox 2"/>
          <p:cNvSpPr txBox="1"/>
          <p:nvPr/>
        </p:nvSpPr>
        <p:spPr>
          <a:xfrm>
            <a:off x="235089" y="1439867"/>
            <a:ext cx="7328306" cy="2677656"/>
          </a:xfrm>
          <a:prstGeom prst="rect">
            <a:avLst/>
          </a:prstGeom>
          <a:noFill/>
        </p:spPr>
        <p:txBody>
          <a:bodyPr wrap="square" rtlCol="0">
            <a:spAutoFit/>
          </a:bodyPr>
          <a:lstStyle/>
          <a:p>
            <a:r>
              <a:rPr lang="en-US" sz="2400" dirty="0">
                <a:solidFill>
                  <a:schemeClr val="bg1"/>
                </a:solidFill>
                <a:latin typeface="Coda" panose="020B0500000000000004"/>
              </a:rPr>
              <a:t>LSTM stands for Long Short-Term Memory, and it is a type of recurrent neural network (RNN) architecture designed to handle the vanishing gradient problem and capture long-term dependencies in sequential data. </a:t>
            </a:r>
            <a:endParaRPr lang="en-US" sz="2400" dirty="0" smtClean="0">
              <a:solidFill>
                <a:schemeClr val="bg1"/>
              </a:solidFill>
              <a:latin typeface="Coda" panose="020B0500000000000004"/>
            </a:endParaRPr>
          </a:p>
          <a:p>
            <a:endParaRPr lang="en-US" sz="2400" dirty="0" smtClean="0">
              <a:solidFill>
                <a:schemeClr val="bg1"/>
              </a:solidFill>
              <a:latin typeface="Coda" panose="020B0500000000000004"/>
            </a:endParaRPr>
          </a:p>
          <a:p>
            <a:r>
              <a:rPr lang="en-US" sz="2400" dirty="0" smtClean="0">
                <a:solidFill>
                  <a:schemeClr val="bg1"/>
                </a:solidFill>
                <a:latin typeface="Coda" panose="020B0500000000000004"/>
              </a:rPr>
              <a:t>LSTM </a:t>
            </a:r>
            <a:r>
              <a:rPr lang="en-US" sz="2400" dirty="0">
                <a:solidFill>
                  <a:schemeClr val="bg1"/>
                </a:solidFill>
                <a:latin typeface="Coda" panose="020B0500000000000004"/>
              </a:rPr>
              <a:t>networks are particularly effective in processing and analyzing sequential data, such as time series </a:t>
            </a:r>
            <a:r>
              <a:rPr lang="en-US" sz="2400" dirty="0" smtClean="0">
                <a:solidFill>
                  <a:schemeClr val="bg1"/>
                </a:solidFill>
                <a:latin typeface="Coda" panose="020B0500000000000004"/>
              </a:rPr>
              <a:t>     data</a:t>
            </a:r>
            <a:r>
              <a:rPr lang="en-US" sz="2400" dirty="0">
                <a:solidFill>
                  <a:schemeClr val="bg1"/>
                </a:solidFill>
                <a:latin typeface="Coda" panose="020B0500000000000004"/>
              </a:rPr>
              <a:t>, natural language data, and speech signals.</a:t>
            </a:r>
            <a:endParaRPr lang="en-US" sz="2400" dirty="0">
              <a:solidFill>
                <a:schemeClr val="bg1"/>
              </a:solidFill>
              <a:latin typeface="Coda" panose="020B0500000000000004"/>
            </a:endParaRPr>
          </a:p>
        </p:txBody>
      </p:sp>
    </p:spTree>
    <p:extLst>
      <p:ext uri="{BB962C8B-B14F-4D97-AF65-F5344CB8AC3E}">
        <p14:creationId xmlns:p14="http://schemas.microsoft.com/office/powerpoint/2010/main" val="1433589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3A202-374E-4C92-96D0-150943F726DA}"/>
              </a:ext>
            </a:extLst>
          </p:cNvPr>
          <p:cNvSpPr/>
          <p:nvPr/>
        </p:nvSpPr>
        <p:spPr>
          <a:xfrm rot="2700000">
            <a:off x="419425" y="-3935286"/>
            <a:ext cx="6008358"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5E86CA-9D19-4557-8AA0-CB05CD5EC2F3}"/>
              </a:ext>
            </a:extLst>
          </p:cNvPr>
          <p:cNvSpPr/>
          <p:nvPr/>
        </p:nvSpPr>
        <p:spPr>
          <a:xfrm rot="2700000" flipV="1">
            <a:off x="-510350" y="-918353"/>
            <a:ext cx="1290812" cy="228098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DC2B0F27-0152-4875-9DEC-294BAD52988B}"/>
              </a:ext>
            </a:extLst>
          </p:cNvPr>
          <p:cNvSpPr txBox="1"/>
          <p:nvPr/>
        </p:nvSpPr>
        <p:spPr>
          <a:xfrm>
            <a:off x="695326" y="700158"/>
            <a:ext cx="4359276" cy="830997"/>
          </a:xfrm>
          <a:prstGeom prst="rect">
            <a:avLst/>
          </a:prstGeom>
          <a:noFill/>
        </p:spPr>
        <p:txBody>
          <a:bodyPr wrap="square" rtlCol="0">
            <a:spAutoFit/>
          </a:bodyPr>
          <a:lstStyle/>
          <a:p>
            <a:r>
              <a:rPr lang="en-IN" sz="4800" b="1" dirty="0">
                <a:solidFill>
                  <a:schemeClr val="bg1"/>
                </a:solidFill>
                <a:latin typeface="Coda" panose="020B0500000000000004" pitchFamily="34" charset="0"/>
                <a:cs typeface="Heebo Medium" pitchFamily="2" charset="-79"/>
              </a:rPr>
              <a:t>How </a:t>
            </a:r>
            <a:r>
              <a:rPr lang="en-IN" sz="4800" b="1" dirty="0" smtClean="0">
                <a:solidFill>
                  <a:schemeClr val="bg1"/>
                </a:solidFill>
                <a:latin typeface="Coda" panose="020B0500000000000004" pitchFamily="34" charset="0"/>
                <a:cs typeface="Heebo Medium" pitchFamily="2" charset="-79"/>
              </a:rPr>
              <a:t>LSTM </a:t>
            </a:r>
            <a:r>
              <a:rPr lang="en-IN" sz="4800" b="1" dirty="0">
                <a:solidFill>
                  <a:schemeClr val="bg1"/>
                </a:solidFill>
                <a:latin typeface="Coda" panose="020B0500000000000004" pitchFamily="34" charset="0"/>
                <a:cs typeface="Heebo Medium" pitchFamily="2" charset="-79"/>
              </a:rPr>
              <a:t>Works?</a:t>
            </a:r>
            <a:endParaRPr lang="en-IN" b="1" dirty="0">
              <a:solidFill>
                <a:schemeClr val="bg1"/>
              </a:solidFill>
              <a:latin typeface="Coda" panose="020B0500000000000004" pitchFamily="34" charset="0"/>
              <a:cs typeface="Heebo Medium" pitchFamily="2" charset="-79"/>
            </a:endParaRPr>
          </a:p>
        </p:txBody>
      </p:sp>
      <p:sp>
        <p:nvSpPr>
          <p:cNvPr id="11" name="TextBox 10">
            <a:extLst>
              <a:ext uri="{FF2B5EF4-FFF2-40B4-BE49-F238E27FC236}">
                <a16:creationId xmlns:a16="http://schemas.microsoft.com/office/drawing/2014/main" id="{462D6F47-D81C-433C-9740-127EAE2A8F7F}"/>
              </a:ext>
            </a:extLst>
          </p:cNvPr>
          <p:cNvSpPr txBox="1"/>
          <p:nvPr/>
        </p:nvSpPr>
        <p:spPr>
          <a:xfrm>
            <a:off x="695062" y="1484961"/>
            <a:ext cx="7709349" cy="3416320"/>
          </a:xfrm>
          <a:prstGeom prst="rect">
            <a:avLst/>
          </a:prstGeom>
          <a:noFill/>
        </p:spPr>
        <p:txBody>
          <a:bodyPr wrap="square" rtlCol="0">
            <a:spAutoFit/>
          </a:bodyPr>
          <a:lstStyle/>
          <a:p>
            <a:pPr>
              <a:lnSpc>
                <a:spcPct val="150000"/>
              </a:lnSpc>
            </a:pPr>
            <a:r>
              <a:rPr lang="en-US" sz="2400" dirty="0">
                <a:solidFill>
                  <a:schemeClr val="bg1"/>
                </a:solidFill>
                <a:latin typeface="Coda" panose="020B0500000000000004"/>
              </a:rPr>
              <a:t>It uses memory cells and gates (forget, input, and output) to selectively remember or forget information at each time step, allowing it to capture and process sequential patterns effectively. The memory cell retains important information, while the gates control the flow of information. This enables LSTM to overcome the vanishing gradient problem and make accurate predictions or classifications based on sequential input.</a:t>
            </a:r>
            <a:endParaRPr lang="en-IN" sz="1100" dirty="0">
              <a:solidFill>
                <a:schemeClr val="bg1"/>
              </a:solidFill>
              <a:latin typeface="Coda" panose="020B0500000000000004"/>
              <a:cs typeface="Heebo" pitchFamily="2" charset="-79"/>
            </a:endParaRPr>
          </a:p>
        </p:txBody>
      </p:sp>
      <p:pic>
        <p:nvPicPr>
          <p:cNvPr id="15" name="Picture Placeholder 14" descr="A close up of a wave&#10;&#10;Description automatically generated with low confidence">
            <a:extLst>
              <a:ext uri="{FF2B5EF4-FFF2-40B4-BE49-F238E27FC236}">
                <a16:creationId xmlns:a16="http://schemas.microsoft.com/office/drawing/2014/main" id="{409758AF-1070-99B3-6B5E-C4E5AF9A3F5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8750" r="18750"/>
          <a:stretch>
            <a:fillRect/>
          </a:stretch>
        </p:blipFill>
        <p:spPr/>
      </p:pic>
      <p:pic>
        <p:nvPicPr>
          <p:cNvPr id="13" name="Picture Placeholder 12">
            <a:extLst>
              <a:ext uri="{FF2B5EF4-FFF2-40B4-BE49-F238E27FC236}">
                <a16:creationId xmlns:a16="http://schemas.microsoft.com/office/drawing/2014/main" id="{C093F9DA-BE14-4634-7568-71E3AD6BD717}"/>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6667" r="16667"/>
          <a:stretch/>
        </p:blipFill>
        <p:spPr>
          <a:xfrm>
            <a:off x="5259048" y="-74952"/>
            <a:ext cx="8454092" cy="8454092"/>
          </a:xfrm>
          <a:custGeom>
            <a:avLst/>
            <a:gdLst>
              <a:gd name="connsiteX0" fmla="*/ 7109248 w 8454092"/>
              <a:gd name="connsiteY0" fmla="*/ 0 h 8454092"/>
              <a:gd name="connsiteX1" fmla="*/ 8454092 w 8454092"/>
              <a:gd name="connsiteY1" fmla="*/ 1344843 h 8454092"/>
              <a:gd name="connsiteX2" fmla="*/ 1344844 w 8454092"/>
              <a:gd name="connsiteY2" fmla="*/ 8454092 h 8454092"/>
              <a:gd name="connsiteX3" fmla="*/ 0 w 8454092"/>
              <a:gd name="connsiteY3" fmla="*/ 7109248 h 8454092"/>
            </a:gdLst>
            <a:ahLst/>
            <a:cxnLst>
              <a:cxn ang="0">
                <a:pos x="connsiteX0" y="connsiteY0"/>
              </a:cxn>
              <a:cxn ang="0">
                <a:pos x="connsiteX1" y="connsiteY1"/>
              </a:cxn>
              <a:cxn ang="0">
                <a:pos x="connsiteX2" y="connsiteY2"/>
              </a:cxn>
              <a:cxn ang="0">
                <a:pos x="connsiteX3" y="connsiteY3"/>
              </a:cxn>
            </a:cxnLst>
            <a:rect l="l" t="t" r="r" b="b"/>
            <a:pathLst>
              <a:path w="8454092" h="8454092">
                <a:moveTo>
                  <a:pt x="7109248" y="0"/>
                </a:moveTo>
                <a:lnTo>
                  <a:pt x="8454092" y="1344843"/>
                </a:lnTo>
                <a:lnTo>
                  <a:pt x="1344844" y="8454092"/>
                </a:lnTo>
                <a:lnTo>
                  <a:pt x="0" y="7109248"/>
                </a:lnTo>
                <a:close/>
              </a:path>
            </a:pathLst>
          </a:custGeom>
        </p:spPr>
      </p:pic>
    </p:spTree>
    <p:extLst>
      <p:ext uri="{BB962C8B-B14F-4D97-AF65-F5344CB8AC3E}">
        <p14:creationId xmlns:p14="http://schemas.microsoft.com/office/powerpoint/2010/main" val="5963278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5E86CA-9D19-4557-8AA0-CB05CD5EC2F3}"/>
              </a:ext>
            </a:extLst>
          </p:cNvPr>
          <p:cNvSpPr/>
          <p:nvPr/>
        </p:nvSpPr>
        <p:spPr>
          <a:xfrm rot="2700000" flipV="1">
            <a:off x="-510350" y="-918353"/>
            <a:ext cx="1290812" cy="228098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04226235-F277-471E-A75B-0ADCF514D047}"/>
              </a:ext>
            </a:extLst>
          </p:cNvPr>
          <p:cNvSpPr/>
          <p:nvPr/>
        </p:nvSpPr>
        <p:spPr>
          <a:xfrm rot="2700000" flipV="1">
            <a:off x="11370300" y="5660022"/>
            <a:ext cx="1290812" cy="2078855"/>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23ECC75-1CBC-4D9B-A165-A8150EF82047}"/>
              </a:ext>
            </a:extLst>
          </p:cNvPr>
          <p:cNvSpPr/>
          <p:nvPr/>
        </p:nvSpPr>
        <p:spPr>
          <a:xfrm rot="2700000">
            <a:off x="2760944" y="-2994117"/>
            <a:ext cx="3207657" cy="11830264"/>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FC7EB7E-9DC1-40BF-9F39-9EBE47F105B5}"/>
              </a:ext>
            </a:extLst>
          </p:cNvPr>
          <p:cNvSpPr txBox="1"/>
          <p:nvPr/>
        </p:nvSpPr>
        <p:spPr>
          <a:xfrm>
            <a:off x="627168" y="653964"/>
            <a:ext cx="4093165" cy="830997"/>
          </a:xfrm>
          <a:prstGeom prst="rect">
            <a:avLst/>
          </a:prstGeom>
          <a:noFill/>
        </p:spPr>
        <p:txBody>
          <a:bodyPr wrap="square" rtlCol="0">
            <a:spAutoFit/>
          </a:bodyPr>
          <a:lstStyle/>
          <a:p>
            <a:r>
              <a:rPr lang="en-IN" sz="4800" b="1" dirty="0" smtClean="0">
                <a:solidFill>
                  <a:schemeClr val="bg1"/>
                </a:solidFill>
                <a:latin typeface="Coda" panose="020B0500000000000004" pitchFamily="34" charset="0"/>
                <a:cs typeface="Heebo Medium" pitchFamily="2" charset="-79"/>
              </a:rPr>
              <a:t>Benefits </a:t>
            </a:r>
            <a:r>
              <a:rPr lang="en-IN" sz="4800" b="1" dirty="0">
                <a:solidFill>
                  <a:schemeClr val="bg1"/>
                </a:solidFill>
                <a:latin typeface="Coda" panose="020B0500000000000004" pitchFamily="34" charset="0"/>
                <a:cs typeface="Heebo Medium" pitchFamily="2" charset="-79"/>
              </a:rPr>
              <a:t>of </a:t>
            </a:r>
            <a:r>
              <a:rPr lang="en-IN" sz="4800" b="1" dirty="0" smtClean="0">
                <a:solidFill>
                  <a:schemeClr val="bg1"/>
                </a:solidFill>
                <a:latin typeface="Coda" panose="020B0500000000000004" pitchFamily="34" charset="0"/>
                <a:cs typeface="Heebo Medium" pitchFamily="2" charset="-79"/>
              </a:rPr>
              <a:t>LSTM</a:t>
            </a:r>
            <a:endParaRPr lang="en-IN" b="1" dirty="0">
              <a:solidFill>
                <a:schemeClr val="bg1"/>
              </a:solidFill>
              <a:latin typeface="Coda" panose="020B0500000000000004" pitchFamily="34" charset="0"/>
              <a:cs typeface="Heebo Medium" pitchFamily="2" charset="-79"/>
            </a:endParaRPr>
          </a:p>
        </p:txBody>
      </p:sp>
      <p:sp>
        <p:nvSpPr>
          <p:cNvPr id="2" name="TextBox 1"/>
          <p:cNvSpPr txBox="1"/>
          <p:nvPr/>
        </p:nvSpPr>
        <p:spPr>
          <a:xfrm>
            <a:off x="1058091" y="1619793"/>
            <a:ext cx="8934995" cy="307776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Coda" panose="020B0500000000000004"/>
              </a:rPr>
              <a:t>Captures long-term dependencies in sequential data</a:t>
            </a:r>
            <a:r>
              <a:rPr lang="en-US" sz="2400" dirty="0" smtClean="0">
                <a:solidFill>
                  <a:schemeClr val="bg1"/>
                </a:solidFill>
                <a:latin typeface="Coda" panose="020B0500000000000004"/>
              </a:rPr>
              <a:t>.</a:t>
            </a:r>
          </a:p>
          <a:p>
            <a:endParaRPr lang="en-US" sz="1000" dirty="0">
              <a:solidFill>
                <a:schemeClr val="bg1"/>
              </a:solidFill>
              <a:latin typeface="Coda" panose="020B0500000000000004"/>
            </a:endParaRPr>
          </a:p>
          <a:p>
            <a:pPr marL="285750" indent="-285750">
              <a:buFont typeface="Arial" panose="020B0604020202020204" pitchFamily="34" charset="0"/>
              <a:buChar char="•"/>
            </a:pPr>
            <a:r>
              <a:rPr lang="en-US" sz="2400" dirty="0">
                <a:solidFill>
                  <a:schemeClr val="bg1"/>
                </a:solidFill>
                <a:latin typeface="Coda" panose="020B0500000000000004"/>
              </a:rPr>
              <a:t>Handles variable-length sequences</a:t>
            </a:r>
            <a:r>
              <a:rPr lang="en-US" sz="2400" dirty="0" smtClean="0">
                <a:solidFill>
                  <a:schemeClr val="bg1"/>
                </a:solidFill>
                <a:latin typeface="Coda" panose="020B0500000000000004"/>
              </a:rPr>
              <a:t>.</a:t>
            </a:r>
          </a:p>
          <a:p>
            <a:endParaRPr lang="en-US" sz="1000" dirty="0">
              <a:solidFill>
                <a:schemeClr val="bg1"/>
              </a:solidFill>
              <a:latin typeface="Coda" panose="020B0500000000000004"/>
            </a:endParaRPr>
          </a:p>
          <a:p>
            <a:pPr marL="285750" indent="-285750">
              <a:buFont typeface="Arial" panose="020B0604020202020204" pitchFamily="34" charset="0"/>
              <a:buChar char="•"/>
            </a:pPr>
            <a:r>
              <a:rPr lang="en-US" sz="2400" dirty="0">
                <a:solidFill>
                  <a:schemeClr val="bg1"/>
                </a:solidFill>
                <a:latin typeface="Coda" panose="020B0500000000000004"/>
              </a:rPr>
              <a:t>Preserves important information with memory cells</a:t>
            </a:r>
            <a:r>
              <a:rPr lang="en-US" sz="2400" dirty="0" smtClean="0">
                <a:solidFill>
                  <a:schemeClr val="bg1"/>
                </a:solidFill>
                <a:latin typeface="Coda" panose="020B0500000000000004"/>
              </a:rPr>
              <a:t>.</a:t>
            </a:r>
          </a:p>
          <a:p>
            <a:endParaRPr lang="en-US" sz="1000" dirty="0">
              <a:solidFill>
                <a:schemeClr val="bg1"/>
              </a:solidFill>
              <a:latin typeface="Coda" panose="020B0500000000000004"/>
            </a:endParaRPr>
          </a:p>
          <a:p>
            <a:pPr marL="285750" indent="-285750">
              <a:buFont typeface="Arial" panose="020B0604020202020204" pitchFamily="34" charset="0"/>
              <a:buChar char="•"/>
            </a:pPr>
            <a:r>
              <a:rPr lang="en-US" sz="2400" dirty="0">
                <a:solidFill>
                  <a:schemeClr val="bg1"/>
                </a:solidFill>
                <a:latin typeface="Coda" panose="020B0500000000000004"/>
              </a:rPr>
              <a:t>Mitigates the vanishing/exploding gradient problem</a:t>
            </a:r>
            <a:r>
              <a:rPr lang="en-US" sz="2400" dirty="0" smtClean="0">
                <a:solidFill>
                  <a:schemeClr val="bg1"/>
                </a:solidFill>
                <a:latin typeface="Coda" panose="020B0500000000000004"/>
              </a:rPr>
              <a:t>.</a:t>
            </a:r>
          </a:p>
          <a:p>
            <a:endParaRPr lang="en-US" sz="1000" dirty="0">
              <a:solidFill>
                <a:schemeClr val="bg1"/>
              </a:solidFill>
              <a:latin typeface="Coda" panose="020B0500000000000004"/>
            </a:endParaRPr>
          </a:p>
          <a:p>
            <a:pPr marL="285750" indent="-285750">
              <a:buFont typeface="Arial" panose="020B0604020202020204" pitchFamily="34" charset="0"/>
              <a:buChar char="•"/>
            </a:pPr>
            <a:r>
              <a:rPr lang="en-US" sz="2400" dirty="0">
                <a:solidFill>
                  <a:schemeClr val="bg1"/>
                </a:solidFill>
                <a:latin typeface="Coda" panose="020B0500000000000004"/>
              </a:rPr>
              <a:t>Adaptable to various tasks in natural language processing, speech recognition, etc</a:t>
            </a:r>
            <a:r>
              <a:rPr lang="en-US" sz="2400" dirty="0" smtClean="0">
                <a:solidFill>
                  <a:schemeClr val="bg1"/>
                </a:solidFill>
                <a:latin typeface="Coda" panose="020B0500000000000004"/>
              </a:rPr>
              <a:t>.</a:t>
            </a:r>
          </a:p>
          <a:p>
            <a:endParaRPr lang="en-US" sz="1000" dirty="0">
              <a:solidFill>
                <a:schemeClr val="bg1"/>
              </a:solidFill>
              <a:latin typeface="Coda" panose="020B0500000000000004"/>
            </a:endParaRPr>
          </a:p>
          <a:p>
            <a:pPr marL="285750" indent="-285750">
              <a:buFont typeface="Arial" panose="020B0604020202020204" pitchFamily="34" charset="0"/>
              <a:buChar char="•"/>
            </a:pPr>
            <a:r>
              <a:rPr lang="en-US" sz="2400" dirty="0">
                <a:solidFill>
                  <a:schemeClr val="bg1"/>
                </a:solidFill>
                <a:latin typeface="Coda" panose="020B0500000000000004"/>
              </a:rPr>
              <a:t>Enables efficient parallelization for faster training and inference.</a:t>
            </a:r>
          </a:p>
        </p:txBody>
      </p:sp>
    </p:spTree>
    <p:extLst>
      <p:ext uri="{BB962C8B-B14F-4D97-AF65-F5344CB8AC3E}">
        <p14:creationId xmlns:p14="http://schemas.microsoft.com/office/powerpoint/2010/main" val="321683924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8"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indoor, set, automaton&#10;&#10;Description automatically generated">
            <a:extLst>
              <a:ext uri="{FF2B5EF4-FFF2-40B4-BE49-F238E27FC236}">
                <a16:creationId xmlns:a16="http://schemas.microsoft.com/office/drawing/2014/main" id="{106D45C0-212F-766D-ED3E-E6C5BEFB2CD7}"/>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1951" b="26884"/>
          <a:stretch/>
        </p:blipFill>
        <p:spPr>
          <a:xfrm>
            <a:off x="-2734406" y="-2264918"/>
            <a:ext cx="6189370" cy="6189370"/>
          </a:xfrm>
        </p:spPr>
      </p:pic>
      <p:pic>
        <p:nvPicPr>
          <p:cNvPr id="14" name="Picture Placeholder 13">
            <a:extLst>
              <a:ext uri="{FF2B5EF4-FFF2-40B4-BE49-F238E27FC236}">
                <a16:creationId xmlns:a16="http://schemas.microsoft.com/office/drawing/2014/main" id="{2DD7839A-63D7-D78C-8B66-8080E1F8BCB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p:blipFill>
        <p:spPr>
          <a:xfrm>
            <a:off x="-3927791" y="-3054662"/>
            <a:ext cx="11106150" cy="11106150"/>
          </a:xfrm>
        </p:spPr>
      </p:pic>
      <p:sp>
        <p:nvSpPr>
          <p:cNvPr id="9" name="TextBox 8">
            <a:extLst>
              <a:ext uri="{FF2B5EF4-FFF2-40B4-BE49-F238E27FC236}">
                <a16:creationId xmlns:a16="http://schemas.microsoft.com/office/drawing/2014/main" id="{C3A4DC64-E423-4432-BB1D-EBBD6311E77C}"/>
              </a:ext>
            </a:extLst>
          </p:cNvPr>
          <p:cNvSpPr txBox="1"/>
          <p:nvPr/>
        </p:nvSpPr>
        <p:spPr>
          <a:xfrm>
            <a:off x="4648349" y="1667416"/>
            <a:ext cx="6319507" cy="830997"/>
          </a:xfrm>
          <a:prstGeom prst="rect">
            <a:avLst/>
          </a:prstGeom>
          <a:noFill/>
        </p:spPr>
        <p:txBody>
          <a:bodyPr wrap="square" rtlCol="0">
            <a:spAutoFit/>
          </a:bodyPr>
          <a:lstStyle/>
          <a:p>
            <a:r>
              <a:rPr lang="en-US" sz="4800" b="1" dirty="0">
                <a:solidFill>
                  <a:schemeClr val="bg1"/>
                </a:solidFill>
                <a:latin typeface="Coda" panose="020B0500000000000004" pitchFamily="34" charset="0"/>
                <a:cs typeface="Heebo Medium" pitchFamily="2" charset="-79"/>
              </a:rPr>
              <a:t>The key components of </a:t>
            </a:r>
            <a:r>
              <a:rPr lang="en-US" sz="4800" b="1" dirty="0" smtClean="0">
                <a:solidFill>
                  <a:schemeClr val="bg1"/>
                </a:solidFill>
                <a:latin typeface="Coda" panose="020B0500000000000004" pitchFamily="34" charset="0"/>
                <a:cs typeface="Heebo Medium" pitchFamily="2" charset="-79"/>
              </a:rPr>
              <a:t>LSTM</a:t>
            </a:r>
            <a:endParaRPr lang="en-IN" b="1" dirty="0">
              <a:solidFill>
                <a:schemeClr val="bg1"/>
              </a:solidFill>
              <a:latin typeface="Coda" panose="020B0500000000000004" pitchFamily="34" charset="0"/>
              <a:cs typeface="Heebo Medium" pitchFamily="2" charset="-79"/>
            </a:endParaRPr>
          </a:p>
        </p:txBody>
      </p:sp>
      <p:sp>
        <p:nvSpPr>
          <p:cNvPr id="10" name="TextBox 9">
            <a:extLst>
              <a:ext uri="{FF2B5EF4-FFF2-40B4-BE49-F238E27FC236}">
                <a16:creationId xmlns:a16="http://schemas.microsoft.com/office/drawing/2014/main" id="{2C438FC8-E986-44E3-9134-017A2165191B}"/>
              </a:ext>
            </a:extLst>
          </p:cNvPr>
          <p:cNvSpPr txBox="1"/>
          <p:nvPr/>
        </p:nvSpPr>
        <p:spPr>
          <a:xfrm>
            <a:off x="3155578" y="2498413"/>
            <a:ext cx="8919882" cy="35124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smtClean="0">
                <a:solidFill>
                  <a:schemeClr val="bg1"/>
                </a:solidFill>
                <a:latin typeface="Coda" panose="020B0500000000000004" pitchFamily="34" charset="0"/>
                <a:cs typeface="Heebo" pitchFamily="2" charset="-79"/>
              </a:rPr>
              <a:t>Memory </a:t>
            </a:r>
            <a:r>
              <a:rPr lang="en-US" sz="2400" b="1" dirty="0">
                <a:solidFill>
                  <a:schemeClr val="bg1"/>
                </a:solidFill>
                <a:latin typeface="Coda" panose="020B0500000000000004" pitchFamily="34" charset="0"/>
                <a:cs typeface="Heebo" pitchFamily="2" charset="-79"/>
              </a:rPr>
              <a:t>Cell: </a:t>
            </a:r>
            <a:r>
              <a:rPr lang="en-US" sz="2400" dirty="0">
                <a:solidFill>
                  <a:schemeClr val="bg1"/>
                </a:solidFill>
                <a:latin typeface="Coda" panose="020B0500000000000004" pitchFamily="34" charset="0"/>
                <a:cs typeface="Heebo" pitchFamily="2" charset="-79"/>
              </a:rPr>
              <a:t>This is the core component of LSTM and stores information over </a:t>
            </a:r>
            <a:r>
              <a:rPr lang="en-US" sz="2400" dirty="0" smtClean="0">
                <a:solidFill>
                  <a:schemeClr val="bg1"/>
                </a:solidFill>
                <a:latin typeface="Coda" panose="020B0500000000000004" pitchFamily="34" charset="0"/>
                <a:cs typeface="Heebo" pitchFamily="2" charset="-79"/>
              </a:rPr>
              <a:t>Time</a:t>
            </a:r>
          </a:p>
          <a:p>
            <a:pPr marL="342900" indent="-342900">
              <a:lnSpc>
                <a:spcPct val="150000"/>
              </a:lnSpc>
              <a:buFont typeface="Arial" panose="020B0604020202020204" pitchFamily="34" charset="0"/>
              <a:buChar char="•"/>
            </a:pPr>
            <a:r>
              <a:rPr lang="en-US" sz="2400" b="1" dirty="0" smtClean="0">
                <a:solidFill>
                  <a:schemeClr val="bg1"/>
                </a:solidFill>
                <a:latin typeface="Coda" panose="020B0500000000000004" pitchFamily="34" charset="0"/>
                <a:cs typeface="Heebo" pitchFamily="2" charset="-79"/>
              </a:rPr>
              <a:t>Input </a:t>
            </a:r>
            <a:r>
              <a:rPr lang="en-US" sz="2400" b="1" dirty="0">
                <a:solidFill>
                  <a:schemeClr val="bg1"/>
                </a:solidFill>
                <a:latin typeface="Coda" panose="020B0500000000000004" pitchFamily="34" charset="0"/>
                <a:cs typeface="Heebo" pitchFamily="2" charset="-79"/>
              </a:rPr>
              <a:t>Gate: </a:t>
            </a:r>
            <a:r>
              <a:rPr lang="en-US" sz="2400" dirty="0">
                <a:solidFill>
                  <a:schemeClr val="bg1"/>
                </a:solidFill>
                <a:latin typeface="Coda" panose="020B0500000000000004" pitchFamily="34" charset="0"/>
                <a:cs typeface="Heebo" pitchFamily="2" charset="-79"/>
              </a:rPr>
              <a:t>The input gate regulates the flow of new information into the memory </a:t>
            </a:r>
            <a:r>
              <a:rPr lang="en-US" sz="2400" dirty="0" smtClean="0">
                <a:solidFill>
                  <a:schemeClr val="bg1"/>
                </a:solidFill>
                <a:latin typeface="Coda" panose="020B0500000000000004" pitchFamily="34" charset="0"/>
                <a:cs typeface="Heebo" pitchFamily="2" charset="-79"/>
              </a:rPr>
              <a:t>cell</a:t>
            </a:r>
            <a:r>
              <a:rPr lang="en-US" sz="2400" dirty="0">
                <a:solidFill>
                  <a:schemeClr val="bg1"/>
                </a:solidFill>
                <a:latin typeface="Coda" panose="020B0500000000000004" pitchFamily="34" charset="0"/>
                <a:cs typeface="Heebo" pitchFamily="2" charset="-79"/>
              </a:rPr>
              <a:t>. </a:t>
            </a:r>
            <a:endParaRPr lang="en-US" sz="2400" dirty="0" smtClean="0">
              <a:solidFill>
                <a:schemeClr val="bg1"/>
              </a:solidFill>
              <a:latin typeface="Coda" panose="020B0500000000000004" pitchFamily="34" charset="0"/>
              <a:cs typeface="Heebo" pitchFamily="2" charset="-79"/>
            </a:endParaRPr>
          </a:p>
          <a:p>
            <a:pPr marL="342900" indent="-342900">
              <a:lnSpc>
                <a:spcPct val="150000"/>
              </a:lnSpc>
              <a:buFont typeface="Arial" panose="020B0604020202020204" pitchFamily="34" charset="0"/>
              <a:buChar char="•"/>
            </a:pPr>
            <a:r>
              <a:rPr lang="en-US" sz="2400" b="1" dirty="0" smtClean="0">
                <a:solidFill>
                  <a:schemeClr val="bg1"/>
                </a:solidFill>
                <a:latin typeface="Coda" panose="020B0500000000000004" pitchFamily="34" charset="0"/>
                <a:cs typeface="Heebo" pitchFamily="2" charset="-79"/>
              </a:rPr>
              <a:t>Forget </a:t>
            </a:r>
            <a:r>
              <a:rPr lang="en-US" sz="2400" b="1" dirty="0">
                <a:solidFill>
                  <a:schemeClr val="bg1"/>
                </a:solidFill>
                <a:latin typeface="Coda" panose="020B0500000000000004" pitchFamily="34" charset="0"/>
                <a:cs typeface="Heebo" pitchFamily="2" charset="-79"/>
              </a:rPr>
              <a:t>Gate: </a:t>
            </a:r>
            <a:r>
              <a:rPr lang="en-US" sz="2400" dirty="0">
                <a:solidFill>
                  <a:schemeClr val="bg1"/>
                </a:solidFill>
                <a:latin typeface="Coda" panose="020B0500000000000004" pitchFamily="34" charset="0"/>
                <a:cs typeface="Heebo" pitchFamily="2" charset="-79"/>
              </a:rPr>
              <a:t>The forget gate determines which information to discard from </a:t>
            </a:r>
            <a:r>
              <a:rPr lang="en-US" sz="2400" dirty="0" smtClean="0">
                <a:solidFill>
                  <a:schemeClr val="bg1"/>
                </a:solidFill>
                <a:latin typeface="Coda" panose="020B0500000000000004" pitchFamily="34" charset="0"/>
                <a:cs typeface="Heebo" pitchFamily="2" charset="-79"/>
              </a:rPr>
              <a:t>the memory </a:t>
            </a:r>
            <a:r>
              <a:rPr lang="en-US" sz="2400" dirty="0">
                <a:solidFill>
                  <a:schemeClr val="bg1"/>
                </a:solidFill>
                <a:latin typeface="Coda" panose="020B0500000000000004" pitchFamily="34" charset="0"/>
                <a:cs typeface="Heebo" pitchFamily="2" charset="-79"/>
              </a:rPr>
              <a:t>cell. </a:t>
            </a:r>
            <a:endParaRPr lang="en-US" sz="2400" dirty="0" smtClean="0">
              <a:solidFill>
                <a:schemeClr val="bg1"/>
              </a:solidFill>
              <a:latin typeface="Coda" panose="020B0500000000000004" pitchFamily="34" charset="0"/>
              <a:cs typeface="Heebo" pitchFamily="2" charset="-79"/>
            </a:endParaRPr>
          </a:p>
          <a:p>
            <a:pPr marL="342900" indent="-342900">
              <a:lnSpc>
                <a:spcPct val="150000"/>
              </a:lnSpc>
              <a:buFont typeface="Arial" panose="020B0604020202020204" pitchFamily="34" charset="0"/>
              <a:buChar char="•"/>
            </a:pPr>
            <a:r>
              <a:rPr lang="en-US" sz="2400" b="1" dirty="0" smtClean="0">
                <a:solidFill>
                  <a:schemeClr val="bg1"/>
                </a:solidFill>
                <a:latin typeface="Coda" panose="020B0500000000000004" pitchFamily="34" charset="0"/>
                <a:cs typeface="Heebo" pitchFamily="2" charset="-79"/>
              </a:rPr>
              <a:t>Output </a:t>
            </a:r>
            <a:r>
              <a:rPr lang="en-US" sz="2400" b="1" dirty="0">
                <a:solidFill>
                  <a:schemeClr val="bg1"/>
                </a:solidFill>
                <a:latin typeface="Coda" panose="020B0500000000000004" pitchFamily="34" charset="0"/>
                <a:cs typeface="Heebo" pitchFamily="2" charset="-79"/>
              </a:rPr>
              <a:t>Gate: </a:t>
            </a:r>
            <a:r>
              <a:rPr lang="en-US" sz="2400" dirty="0">
                <a:solidFill>
                  <a:schemeClr val="bg1"/>
                </a:solidFill>
                <a:latin typeface="Coda" panose="020B0500000000000004" pitchFamily="34" charset="0"/>
                <a:cs typeface="Heebo" pitchFamily="2" charset="-79"/>
              </a:rPr>
              <a:t>The output gate selects which parts of the memory cell content </a:t>
            </a:r>
            <a:r>
              <a:rPr lang="en-US" sz="2400" dirty="0" smtClean="0">
                <a:solidFill>
                  <a:schemeClr val="bg1"/>
                </a:solidFill>
                <a:latin typeface="Coda" panose="020B0500000000000004" pitchFamily="34" charset="0"/>
                <a:cs typeface="Heebo" pitchFamily="2" charset="-79"/>
              </a:rPr>
              <a:t>should </a:t>
            </a:r>
            <a:r>
              <a:rPr lang="en-US" sz="2400" dirty="0">
                <a:solidFill>
                  <a:schemeClr val="bg1"/>
                </a:solidFill>
                <a:latin typeface="Coda" panose="020B0500000000000004" pitchFamily="34" charset="0"/>
                <a:cs typeface="Heebo" pitchFamily="2" charset="-79"/>
              </a:rPr>
              <a:t>be outputted to the next step in the sequence. </a:t>
            </a:r>
            <a:endParaRPr lang="en-IN" sz="1000" dirty="0">
              <a:solidFill>
                <a:schemeClr val="bg1"/>
              </a:solidFill>
              <a:latin typeface="Coda" panose="020B0500000000000004" pitchFamily="34" charset="0"/>
              <a:cs typeface="Heebo" pitchFamily="2" charset="-79"/>
            </a:endParaRPr>
          </a:p>
        </p:txBody>
      </p:sp>
    </p:spTree>
    <p:extLst>
      <p:ext uri="{BB962C8B-B14F-4D97-AF65-F5344CB8AC3E}">
        <p14:creationId xmlns:p14="http://schemas.microsoft.com/office/powerpoint/2010/main" val="32104809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B740CA-4547-4785-A1C1-BAB10585E3E4}"/>
              </a:ext>
            </a:extLst>
          </p:cNvPr>
          <p:cNvSpPr/>
          <p:nvPr/>
        </p:nvSpPr>
        <p:spPr>
          <a:xfrm>
            <a:off x="7703003" y="0"/>
            <a:ext cx="3222172" cy="6858000"/>
          </a:xfrm>
          <a:prstGeom prst="rect">
            <a:avLst/>
          </a:prstGeom>
          <a:solidFill>
            <a:schemeClr val="bg1">
              <a:lumMod val="9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296E9C7-1B31-4F50-9049-139AB8906764}"/>
              </a:ext>
            </a:extLst>
          </p:cNvPr>
          <p:cNvSpPr/>
          <p:nvPr/>
        </p:nvSpPr>
        <p:spPr>
          <a:xfrm>
            <a:off x="1256889" y="0"/>
            <a:ext cx="3222172" cy="6858000"/>
          </a:xfrm>
          <a:prstGeom prst="rect">
            <a:avLst/>
          </a:prstGeom>
          <a:solidFill>
            <a:schemeClr val="bg1">
              <a:lumMod val="9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E947A61-985E-49DB-B884-C2903DCBB91A}"/>
              </a:ext>
            </a:extLst>
          </p:cNvPr>
          <p:cNvSpPr txBox="1"/>
          <p:nvPr/>
        </p:nvSpPr>
        <p:spPr>
          <a:xfrm>
            <a:off x="1573824" y="4731911"/>
            <a:ext cx="2570110" cy="707886"/>
          </a:xfrm>
          <a:prstGeom prst="rect">
            <a:avLst/>
          </a:prstGeom>
          <a:noFill/>
        </p:spPr>
        <p:txBody>
          <a:bodyPr wrap="square" rtlCol="0">
            <a:spAutoFit/>
          </a:bodyPr>
          <a:lstStyle/>
          <a:p>
            <a:pPr algn="ctr"/>
            <a:r>
              <a:rPr lang="en-IN" sz="4000" b="1" dirty="0" smtClean="0">
                <a:solidFill>
                  <a:schemeClr val="bg1"/>
                </a:solidFill>
                <a:latin typeface="Coda" panose="020B0500000000000004" pitchFamily="34" charset="0"/>
                <a:cs typeface="Heebo Medium" pitchFamily="2" charset="-79"/>
              </a:rPr>
              <a:t>Keras</a:t>
            </a:r>
            <a:endParaRPr lang="en-IN" sz="1400" b="1" dirty="0">
              <a:solidFill>
                <a:schemeClr val="bg1"/>
              </a:solidFill>
              <a:latin typeface="Coda" panose="020B0500000000000004" pitchFamily="34" charset="0"/>
              <a:cs typeface="Heebo Medium" pitchFamily="2" charset="-79"/>
            </a:endParaRPr>
          </a:p>
        </p:txBody>
      </p:sp>
      <p:sp>
        <p:nvSpPr>
          <p:cNvPr id="20" name="TextBox 19">
            <a:extLst>
              <a:ext uri="{FF2B5EF4-FFF2-40B4-BE49-F238E27FC236}">
                <a16:creationId xmlns:a16="http://schemas.microsoft.com/office/drawing/2014/main" id="{A3F85114-C9FB-4CDD-A066-1E43086A18D7}"/>
              </a:ext>
            </a:extLst>
          </p:cNvPr>
          <p:cNvSpPr txBox="1"/>
          <p:nvPr/>
        </p:nvSpPr>
        <p:spPr>
          <a:xfrm>
            <a:off x="4809313" y="4731911"/>
            <a:ext cx="2570110" cy="707886"/>
          </a:xfrm>
          <a:prstGeom prst="rect">
            <a:avLst/>
          </a:prstGeom>
          <a:noFill/>
        </p:spPr>
        <p:txBody>
          <a:bodyPr wrap="square" rtlCol="0">
            <a:spAutoFit/>
          </a:bodyPr>
          <a:lstStyle/>
          <a:p>
            <a:pPr algn="ctr"/>
            <a:r>
              <a:rPr lang="en-IN" sz="4000" b="1" dirty="0" err="1" smtClean="0">
                <a:solidFill>
                  <a:schemeClr val="bg1"/>
                </a:solidFill>
                <a:latin typeface="Coda" panose="020B0500000000000004" pitchFamily="34" charset="0"/>
                <a:cs typeface="Heebo Medium" pitchFamily="2" charset="-79"/>
              </a:rPr>
              <a:t>PyTorch</a:t>
            </a:r>
            <a:endParaRPr lang="en-IN" sz="700" b="1" dirty="0">
              <a:solidFill>
                <a:schemeClr val="bg1"/>
              </a:solidFill>
              <a:latin typeface="Coda" panose="020B0500000000000004" pitchFamily="34" charset="0"/>
              <a:cs typeface="Heebo Medium" pitchFamily="2" charset="-79"/>
            </a:endParaRPr>
          </a:p>
        </p:txBody>
      </p:sp>
      <p:sp>
        <p:nvSpPr>
          <p:cNvPr id="22" name="TextBox 21">
            <a:extLst>
              <a:ext uri="{FF2B5EF4-FFF2-40B4-BE49-F238E27FC236}">
                <a16:creationId xmlns:a16="http://schemas.microsoft.com/office/drawing/2014/main" id="{46754895-AFD6-4C15-9914-4844D26D5F88}"/>
              </a:ext>
            </a:extLst>
          </p:cNvPr>
          <p:cNvSpPr txBox="1"/>
          <p:nvPr/>
        </p:nvSpPr>
        <p:spPr>
          <a:xfrm>
            <a:off x="8018779" y="4731911"/>
            <a:ext cx="2570110" cy="707886"/>
          </a:xfrm>
          <a:prstGeom prst="rect">
            <a:avLst/>
          </a:prstGeom>
          <a:noFill/>
        </p:spPr>
        <p:txBody>
          <a:bodyPr wrap="square" rtlCol="0">
            <a:spAutoFit/>
          </a:bodyPr>
          <a:lstStyle/>
          <a:p>
            <a:pPr algn="ctr"/>
            <a:r>
              <a:rPr lang="en-IN" sz="4000" b="1" dirty="0" err="1" smtClean="0">
                <a:solidFill>
                  <a:schemeClr val="bg1"/>
                </a:solidFill>
                <a:latin typeface="Coda" panose="020B0500000000000004" pitchFamily="34" charset="0"/>
                <a:cs typeface="Heebo Medium" pitchFamily="2" charset="-79"/>
              </a:rPr>
              <a:t>TensorFlow</a:t>
            </a:r>
            <a:endParaRPr lang="en-IN" sz="700" b="1" dirty="0">
              <a:solidFill>
                <a:schemeClr val="bg1"/>
              </a:solidFill>
              <a:latin typeface="Coda" panose="020B0500000000000004" pitchFamily="34" charset="0"/>
              <a:cs typeface="Heebo Medium" pitchFamily="2" charset="-79"/>
            </a:endParaRPr>
          </a:p>
        </p:txBody>
      </p:sp>
      <p:sp>
        <p:nvSpPr>
          <p:cNvPr id="24" name="TextBox 23">
            <a:extLst>
              <a:ext uri="{FF2B5EF4-FFF2-40B4-BE49-F238E27FC236}">
                <a16:creationId xmlns:a16="http://schemas.microsoft.com/office/drawing/2014/main" id="{1F45C81C-5AA3-443B-9645-87B1F0F559EF}"/>
              </a:ext>
            </a:extLst>
          </p:cNvPr>
          <p:cNvSpPr txBox="1"/>
          <p:nvPr/>
        </p:nvSpPr>
        <p:spPr>
          <a:xfrm>
            <a:off x="566421" y="700862"/>
            <a:ext cx="11055893" cy="830997"/>
          </a:xfrm>
          <a:prstGeom prst="rect">
            <a:avLst/>
          </a:prstGeom>
          <a:noFill/>
        </p:spPr>
        <p:txBody>
          <a:bodyPr wrap="square" rtlCol="0">
            <a:spAutoFit/>
          </a:bodyPr>
          <a:lstStyle/>
          <a:p>
            <a:pPr algn="ctr"/>
            <a:r>
              <a:rPr lang="en-IN" sz="4800" b="1" dirty="0" smtClean="0">
                <a:solidFill>
                  <a:schemeClr val="bg1"/>
                </a:solidFill>
                <a:latin typeface="Coda" panose="020B0500000000000004" pitchFamily="34" charset="0"/>
                <a:cs typeface="Heebo Medium" pitchFamily="2" charset="-79"/>
              </a:rPr>
              <a:t>Frameworks that Provide Implementation for LSTM</a:t>
            </a:r>
            <a:endParaRPr lang="en-IN" b="1" dirty="0">
              <a:solidFill>
                <a:schemeClr val="bg1"/>
              </a:solidFill>
              <a:latin typeface="Coda" panose="020B0500000000000004" pitchFamily="34" charset="0"/>
              <a:cs typeface="Heebo Medium" pitchFamily="2" charset="-79"/>
            </a:endParaRPr>
          </a:p>
        </p:txBody>
      </p:sp>
      <p:sp>
        <p:nvSpPr>
          <p:cNvPr id="13" name="Rectangle 12">
            <a:extLst>
              <a:ext uri="{FF2B5EF4-FFF2-40B4-BE49-F238E27FC236}">
                <a16:creationId xmlns:a16="http://schemas.microsoft.com/office/drawing/2014/main" id="{347998EC-5A74-4D6B-A2DD-E479D42F3260}"/>
              </a:ext>
            </a:extLst>
          </p:cNvPr>
          <p:cNvSpPr/>
          <p:nvPr/>
        </p:nvSpPr>
        <p:spPr>
          <a:xfrm rot="2700000" flipV="1">
            <a:off x="-510350" y="-918353"/>
            <a:ext cx="1290812" cy="228098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541D9A4C-FF51-4CA4-A397-A0A06D033E28}"/>
              </a:ext>
            </a:extLst>
          </p:cNvPr>
          <p:cNvSpPr/>
          <p:nvPr/>
        </p:nvSpPr>
        <p:spPr>
          <a:xfrm rot="2700000" flipV="1">
            <a:off x="11370300" y="5660022"/>
            <a:ext cx="1290812" cy="2078855"/>
          </a:xfrm>
          <a:prstGeom prst="rect">
            <a:avLst/>
          </a:prstGeom>
          <a:solidFill>
            <a:srgbClr val="1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633697" y="2530888"/>
            <a:ext cx="1340271" cy="1432973"/>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07278" y="2467698"/>
            <a:ext cx="1286919" cy="155935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4278" y="2019723"/>
            <a:ext cx="2534194" cy="2534194"/>
          </a:xfrm>
          <a:prstGeom prst="rect">
            <a:avLst/>
          </a:prstGeom>
        </p:spPr>
      </p:pic>
    </p:spTree>
    <p:extLst>
      <p:ext uri="{BB962C8B-B14F-4D97-AF65-F5344CB8AC3E}">
        <p14:creationId xmlns:p14="http://schemas.microsoft.com/office/powerpoint/2010/main" val="413192661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5E1D44-C1CB-47D9-9C09-9F5C39E3F7BF}"/>
              </a:ext>
            </a:extLst>
          </p:cNvPr>
          <p:cNvSpPr txBox="1"/>
          <p:nvPr/>
        </p:nvSpPr>
        <p:spPr>
          <a:xfrm>
            <a:off x="4430712" y="4377889"/>
            <a:ext cx="3330575" cy="461665"/>
          </a:xfrm>
          <a:prstGeom prst="rect">
            <a:avLst/>
          </a:prstGeom>
          <a:noFill/>
        </p:spPr>
        <p:txBody>
          <a:bodyPr wrap="square" rtlCol="0">
            <a:spAutoFit/>
          </a:bodyPr>
          <a:lstStyle/>
          <a:p>
            <a:pPr algn="ctr"/>
            <a:r>
              <a:rPr lang="en-IN" sz="2400" b="1" dirty="0">
                <a:solidFill>
                  <a:schemeClr val="bg1"/>
                </a:solidFill>
                <a:latin typeface="Coda" panose="020B0500000000000004" pitchFamily="34" charset="0"/>
                <a:cs typeface="Heebo Medium" pitchFamily="2" charset="-79"/>
              </a:rPr>
              <a:t>Peephole Connections</a:t>
            </a:r>
            <a:endParaRPr lang="en-IN" sz="1000" b="1" dirty="0">
              <a:solidFill>
                <a:schemeClr val="bg1"/>
              </a:solidFill>
              <a:latin typeface="Coda" panose="020B0500000000000004" pitchFamily="34" charset="0"/>
              <a:cs typeface="Heebo Medium" pitchFamily="2" charset="-79"/>
            </a:endParaRPr>
          </a:p>
        </p:txBody>
      </p:sp>
      <p:sp>
        <p:nvSpPr>
          <p:cNvPr id="8" name="TextBox 7">
            <a:extLst>
              <a:ext uri="{FF2B5EF4-FFF2-40B4-BE49-F238E27FC236}">
                <a16:creationId xmlns:a16="http://schemas.microsoft.com/office/drawing/2014/main" id="{AE966D75-C570-46E9-BDB3-4CDBE0912AE0}"/>
              </a:ext>
            </a:extLst>
          </p:cNvPr>
          <p:cNvSpPr txBox="1"/>
          <p:nvPr/>
        </p:nvSpPr>
        <p:spPr>
          <a:xfrm>
            <a:off x="4430712" y="4839554"/>
            <a:ext cx="3530004" cy="1416798"/>
          </a:xfrm>
          <a:prstGeom prst="rect">
            <a:avLst/>
          </a:prstGeom>
          <a:noFill/>
        </p:spPr>
        <p:txBody>
          <a:bodyPr wrap="square" rtlCol="0">
            <a:spAutoFit/>
          </a:bodyPr>
          <a:lstStyle/>
          <a:p>
            <a:pPr algn="ctr">
              <a:lnSpc>
                <a:spcPct val="150000"/>
              </a:lnSpc>
            </a:pPr>
            <a:r>
              <a:rPr lang="en-US" sz="1000" dirty="0">
                <a:solidFill>
                  <a:schemeClr val="bg1"/>
                </a:solidFill>
                <a:latin typeface="Coda" panose="020B0500000000000004" pitchFamily="34" charset="0"/>
                <a:cs typeface="Heebo" pitchFamily="2" charset="-79"/>
              </a:rPr>
              <a:t> </a:t>
            </a:r>
            <a:r>
              <a:rPr lang="en-US" sz="2000" dirty="0">
                <a:solidFill>
                  <a:schemeClr val="bg1"/>
                </a:solidFill>
                <a:latin typeface="Coda" panose="020B0500000000000004" pitchFamily="34" charset="0"/>
                <a:cs typeface="Heebo" pitchFamily="2" charset="-79"/>
              </a:rPr>
              <a:t>Peephole connections extend LSTMs by allowing the gates </a:t>
            </a:r>
            <a:r>
              <a:rPr lang="en-US" sz="2000" dirty="0" smtClean="0">
                <a:solidFill>
                  <a:schemeClr val="bg1"/>
                </a:solidFill>
                <a:latin typeface="Coda" panose="020B0500000000000004" pitchFamily="34" charset="0"/>
                <a:cs typeface="Heebo" pitchFamily="2" charset="-79"/>
              </a:rPr>
              <a:t>to </a:t>
            </a:r>
            <a:r>
              <a:rPr lang="en-US" sz="2000" dirty="0">
                <a:solidFill>
                  <a:schemeClr val="bg1"/>
                </a:solidFill>
                <a:latin typeface="Coda" panose="020B0500000000000004" pitchFamily="34" charset="0"/>
                <a:cs typeface="Heebo" pitchFamily="2" charset="-79"/>
              </a:rPr>
              <a:t>have direct access to the memory cell.</a:t>
            </a:r>
            <a:endParaRPr lang="en-IN" sz="2000" dirty="0">
              <a:solidFill>
                <a:schemeClr val="bg1"/>
              </a:solidFill>
              <a:latin typeface="Coda" panose="020B0500000000000004" pitchFamily="34" charset="0"/>
              <a:cs typeface="Heebo" pitchFamily="2" charset="-79"/>
            </a:endParaRPr>
          </a:p>
        </p:txBody>
      </p:sp>
      <p:sp>
        <p:nvSpPr>
          <p:cNvPr id="9" name="TextBox 8">
            <a:extLst>
              <a:ext uri="{FF2B5EF4-FFF2-40B4-BE49-F238E27FC236}">
                <a16:creationId xmlns:a16="http://schemas.microsoft.com/office/drawing/2014/main" id="{A5C30FDE-2F69-4429-9B16-163DDD06610A}"/>
              </a:ext>
            </a:extLst>
          </p:cNvPr>
          <p:cNvSpPr txBox="1"/>
          <p:nvPr/>
        </p:nvSpPr>
        <p:spPr>
          <a:xfrm>
            <a:off x="7886141" y="1899530"/>
            <a:ext cx="3330575" cy="461665"/>
          </a:xfrm>
          <a:prstGeom prst="rect">
            <a:avLst/>
          </a:prstGeom>
          <a:noFill/>
        </p:spPr>
        <p:txBody>
          <a:bodyPr wrap="square" rtlCol="0">
            <a:spAutoFit/>
          </a:bodyPr>
          <a:lstStyle/>
          <a:p>
            <a:pPr algn="ctr"/>
            <a:r>
              <a:rPr lang="en-IN" sz="2400" b="1" dirty="0">
                <a:solidFill>
                  <a:schemeClr val="bg1"/>
                </a:solidFill>
                <a:latin typeface="Coda" panose="020B0500000000000004" pitchFamily="34" charset="0"/>
                <a:cs typeface="Heebo Medium" pitchFamily="2" charset="-79"/>
              </a:rPr>
              <a:t>Bidirectional LSTM (</a:t>
            </a:r>
            <a:r>
              <a:rPr lang="en-IN" sz="2400" b="1" dirty="0" err="1">
                <a:solidFill>
                  <a:schemeClr val="bg1"/>
                </a:solidFill>
                <a:latin typeface="Coda" panose="020B0500000000000004" pitchFamily="34" charset="0"/>
                <a:cs typeface="Heebo Medium" pitchFamily="2" charset="-79"/>
              </a:rPr>
              <a:t>BiLSTM</a:t>
            </a:r>
            <a:r>
              <a:rPr lang="en-IN" sz="2400" b="1" dirty="0">
                <a:solidFill>
                  <a:schemeClr val="bg1"/>
                </a:solidFill>
                <a:latin typeface="Coda" panose="020B0500000000000004" pitchFamily="34" charset="0"/>
                <a:cs typeface="Heebo Medium" pitchFamily="2" charset="-79"/>
              </a:rPr>
              <a:t>)</a:t>
            </a:r>
            <a:endParaRPr lang="en-IN" sz="1000" b="1" dirty="0">
              <a:solidFill>
                <a:schemeClr val="bg1"/>
              </a:solidFill>
              <a:latin typeface="Coda" panose="020B0500000000000004" pitchFamily="34" charset="0"/>
              <a:cs typeface="Heebo Medium" pitchFamily="2" charset="-79"/>
            </a:endParaRPr>
          </a:p>
        </p:txBody>
      </p:sp>
      <p:sp>
        <p:nvSpPr>
          <p:cNvPr id="10" name="TextBox 9">
            <a:extLst>
              <a:ext uri="{FF2B5EF4-FFF2-40B4-BE49-F238E27FC236}">
                <a16:creationId xmlns:a16="http://schemas.microsoft.com/office/drawing/2014/main" id="{990A768D-1B1B-45F7-969D-BCE5495AE02E}"/>
              </a:ext>
            </a:extLst>
          </p:cNvPr>
          <p:cNvSpPr txBox="1"/>
          <p:nvPr/>
        </p:nvSpPr>
        <p:spPr>
          <a:xfrm>
            <a:off x="7886141" y="2260751"/>
            <a:ext cx="3530004" cy="1878463"/>
          </a:xfrm>
          <a:prstGeom prst="rect">
            <a:avLst/>
          </a:prstGeom>
          <a:noFill/>
        </p:spPr>
        <p:txBody>
          <a:bodyPr wrap="square" rtlCol="0">
            <a:spAutoFit/>
          </a:bodyPr>
          <a:lstStyle/>
          <a:p>
            <a:pPr algn="ctr">
              <a:lnSpc>
                <a:spcPct val="150000"/>
              </a:lnSpc>
            </a:pPr>
            <a:r>
              <a:rPr lang="en-US" sz="2000" dirty="0" err="1">
                <a:solidFill>
                  <a:schemeClr val="bg1"/>
                </a:solidFill>
                <a:latin typeface="Coda" panose="020B0500000000000004" pitchFamily="34" charset="0"/>
                <a:cs typeface="Heebo" pitchFamily="2" charset="-79"/>
              </a:rPr>
              <a:t>BiLSTMs</a:t>
            </a:r>
            <a:r>
              <a:rPr lang="en-US" sz="2000" dirty="0">
                <a:solidFill>
                  <a:schemeClr val="bg1"/>
                </a:solidFill>
                <a:latin typeface="Coda" panose="020B0500000000000004" pitchFamily="34" charset="0"/>
                <a:cs typeface="Heebo" pitchFamily="2" charset="-79"/>
              </a:rPr>
              <a:t> process sequences in both forward and backward directions, capturing information from past and future contexts.</a:t>
            </a:r>
            <a:endParaRPr lang="en-IN" sz="2000" dirty="0">
              <a:solidFill>
                <a:schemeClr val="bg1"/>
              </a:solidFill>
              <a:latin typeface="Coda" panose="020B0500000000000004" pitchFamily="34" charset="0"/>
              <a:cs typeface="Heebo" pitchFamily="2" charset="-79"/>
            </a:endParaRPr>
          </a:p>
        </p:txBody>
      </p:sp>
      <p:sp>
        <p:nvSpPr>
          <p:cNvPr id="13" name="TextBox 12">
            <a:extLst>
              <a:ext uri="{FF2B5EF4-FFF2-40B4-BE49-F238E27FC236}">
                <a16:creationId xmlns:a16="http://schemas.microsoft.com/office/drawing/2014/main" id="{923050E3-CEF6-467C-B7BD-673A6D7E0BD6}"/>
              </a:ext>
            </a:extLst>
          </p:cNvPr>
          <p:cNvSpPr txBox="1"/>
          <p:nvPr/>
        </p:nvSpPr>
        <p:spPr>
          <a:xfrm>
            <a:off x="648943" y="1899530"/>
            <a:ext cx="3330575" cy="461665"/>
          </a:xfrm>
          <a:prstGeom prst="rect">
            <a:avLst/>
          </a:prstGeom>
          <a:noFill/>
        </p:spPr>
        <p:txBody>
          <a:bodyPr wrap="square" rtlCol="0">
            <a:spAutoFit/>
          </a:bodyPr>
          <a:lstStyle/>
          <a:p>
            <a:pPr algn="ctr"/>
            <a:r>
              <a:rPr lang="en-IN" sz="2400" b="1" dirty="0">
                <a:solidFill>
                  <a:schemeClr val="bg1"/>
                </a:solidFill>
                <a:latin typeface="Coda" panose="020B0500000000000004" pitchFamily="34" charset="0"/>
                <a:cs typeface="Heebo Medium" pitchFamily="2" charset="-79"/>
              </a:rPr>
              <a:t>Gated Recurrent Unit (GRU)</a:t>
            </a:r>
            <a:endParaRPr lang="en-IN" sz="1000" b="1" dirty="0">
              <a:solidFill>
                <a:schemeClr val="bg1"/>
              </a:solidFill>
              <a:latin typeface="Coda" panose="020B0500000000000004" pitchFamily="34" charset="0"/>
              <a:cs typeface="Heebo Medium" pitchFamily="2" charset="-79"/>
            </a:endParaRPr>
          </a:p>
        </p:txBody>
      </p:sp>
      <p:sp>
        <p:nvSpPr>
          <p:cNvPr id="14" name="TextBox 13">
            <a:extLst>
              <a:ext uri="{FF2B5EF4-FFF2-40B4-BE49-F238E27FC236}">
                <a16:creationId xmlns:a16="http://schemas.microsoft.com/office/drawing/2014/main" id="{704A4CD2-1CA5-49B6-8ACA-10F93FDE8777}"/>
              </a:ext>
            </a:extLst>
          </p:cNvPr>
          <p:cNvSpPr txBox="1"/>
          <p:nvPr/>
        </p:nvSpPr>
        <p:spPr>
          <a:xfrm>
            <a:off x="449514" y="2260751"/>
            <a:ext cx="3530004" cy="1416798"/>
          </a:xfrm>
          <a:prstGeom prst="rect">
            <a:avLst/>
          </a:prstGeom>
          <a:noFill/>
        </p:spPr>
        <p:txBody>
          <a:bodyPr wrap="square" rtlCol="0">
            <a:spAutoFit/>
          </a:bodyPr>
          <a:lstStyle/>
          <a:p>
            <a:pPr algn="ctr">
              <a:lnSpc>
                <a:spcPct val="150000"/>
              </a:lnSpc>
            </a:pPr>
            <a:r>
              <a:rPr lang="en-US" sz="2000" dirty="0">
                <a:solidFill>
                  <a:schemeClr val="bg1"/>
                </a:solidFill>
                <a:latin typeface="Coda" panose="020B0500000000000004" pitchFamily="34" charset="0"/>
                <a:cs typeface="Heebo" pitchFamily="2" charset="-79"/>
              </a:rPr>
              <a:t>GRU is a simplified version of LSTM </a:t>
            </a:r>
            <a:r>
              <a:rPr lang="en-US" sz="2000" dirty="0" smtClean="0">
                <a:solidFill>
                  <a:schemeClr val="bg1"/>
                </a:solidFill>
                <a:latin typeface="Coda" panose="020B0500000000000004" pitchFamily="34" charset="0"/>
                <a:cs typeface="Heebo" pitchFamily="2" charset="-79"/>
              </a:rPr>
              <a:t>that combines </a:t>
            </a:r>
            <a:r>
              <a:rPr lang="en-US" sz="2000" dirty="0">
                <a:solidFill>
                  <a:schemeClr val="bg1"/>
                </a:solidFill>
                <a:latin typeface="Coda" panose="020B0500000000000004" pitchFamily="34" charset="0"/>
                <a:cs typeface="Heebo" pitchFamily="2" charset="-79"/>
              </a:rPr>
              <a:t>the </a:t>
            </a:r>
            <a:r>
              <a:rPr lang="en-US" sz="2000" dirty="0" smtClean="0">
                <a:solidFill>
                  <a:schemeClr val="bg1"/>
                </a:solidFill>
                <a:latin typeface="Coda" panose="020B0500000000000004" pitchFamily="34" charset="0"/>
                <a:cs typeface="Heebo" pitchFamily="2" charset="-79"/>
              </a:rPr>
              <a:t>forget </a:t>
            </a:r>
            <a:r>
              <a:rPr lang="en-US" sz="2000" dirty="0">
                <a:solidFill>
                  <a:schemeClr val="bg1"/>
                </a:solidFill>
                <a:latin typeface="Coda" panose="020B0500000000000004" pitchFamily="34" charset="0"/>
                <a:cs typeface="Heebo" pitchFamily="2" charset="-79"/>
              </a:rPr>
              <a:t>and input gates into a single update gate</a:t>
            </a:r>
            <a:r>
              <a:rPr lang="en-US" sz="900" dirty="0">
                <a:solidFill>
                  <a:schemeClr val="bg1"/>
                </a:solidFill>
                <a:latin typeface="Coda" panose="020B0500000000000004" pitchFamily="34" charset="0"/>
                <a:cs typeface="Heebo" pitchFamily="2" charset="-79"/>
              </a:rPr>
              <a:t>.</a:t>
            </a:r>
            <a:endParaRPr lang="en-IN" sz="900" dirty="0">
              <a:solidFill>
                <a:schemeClr val="bg1"/>
              </a:solidFill>
              <a:latin typeface="Coda" panose="020B0500000000000004" pitchFamily="34" charset="0"/>
              <a:cs typeface="Heebo" pitchFamily="2" charset="-79"/>
            </a:endParaRPr>
          </a:p>
        </p:txBody>
      </p:sp>
      <p:pic>
        <p:nvPicPr>
          <p:cNvPr id="16" name="Picture Placeholder 15">
            <a:extLst>
              <a:ext uri="{FF2B5EF4-FFF2-40B4-BE49-F238E27FC236}">
                <a16:creationId xmlns:a16="http://schemas.microsoft.com/office/drawing/2014/main" id="{64908BF6-F92D-18F0-A774-3F4D1983248A}"/>
              </a:ext>
            </a:extLst>
          </p:cNvPr>
          <p:cNvPicPr>
            <a:picLocks noGrp="1" noChangeAspect="1"/>
          </p:cNvPicPr>
          <p:nvPr>
            <p:ph type="pic" sz="quarter" idx="11"/>
          </p:nvPr>
        </p:nvPicPr>
        <p:blipFill>
          <a:blip r:embed="rId2" cstate="hqprint">
            <a:extLst>
              <a:ext uri="{28A0092B-C50C-407E-A947-70E740481C1C}">
                <a14:useLocalDpi xmlns:a14="http://schemas.microsoft.com/office/drawing/2010/main" val="0"/>
              </a:ext>
            </a:extLst>
          </a:blip>
          <a:srcRect l="16667" r="16667"/>
          <a:stretch/>
        </p:blipFill>
        <p:spPr>
          <a:xfrm>
            <a:off x="5268152" y="2570026"/>
            <a:ext cx="1457692" cy="1457693"/>
          </a:xfrm>
        </p:spPr>
      </p:pic>
      <p:pic>
        <p:nvPicPr>
          <p:cNvPr id="18" name="Picture Placeholder 17" descr="Background pattern&#10;&#10;Description automatically generated">
            <a:extLst>
              <a:ext uri="{FF2B5EF4-FFF2-40B4-BE49-F238E27FC236}">
                <a16:creationId xmlns:a16="http://schemas.microsoft.com/office/drawing/2014/main" id="{50F62847-80B2-6A83-5B35-2EBD24CF40AB}"/>
              </a:ext>
            </a:extLst>
          </p:cNvPr>
          <p:cNvPicPr>
            <a:picLocks noGrp="1" noChangeAspect="1"/>
          </p:cNvPicPr>
          <p:nvPr>
            <p:ph type="pic" sz="quarter" idx="12"/>
          </p:nvPr>
        </p:nvPicPr>
        <p:blipFill>
          <a:blip r:embed="rId3" cstate="hqprint">
            <a:extLst>
              <a:ext uri="{28A0092B-C50C-407E-A947-70E740481C1C}">
                <a14:useLocalDpi xmlns:a14="http://schemas.microsoft.com/office/drawing/2010/main" val="0"/>
              </a:ext>
            </a:extLst>
          </a:blip>
          <a:srcRect l="16639" r="16639"/>
          <a:stretch>
            <a:fillRect/>
          </a:stretch>
        </p:blipFill>
        <p:spPr>
          <a:xfrm>
            <a:off x="4173429" y="1589678"/>
            <a:ext cx="1471376" cy="1471376"/>
          </a:xfrm>
        </p:spPr>
      </p:pic>
      <p:pic>
        <p:nvPicPr>
          <p:cNvPr id="7" name="Picture Placeholder 6">
            <a:extLst>
              <a:ext uri="{FF2B5EF4-FFF2-40B4-BE49-F238E27FC236}">
                <a16:creationId xmlns:a16="http://schemas.microsoft.com/office/drawing/2014/main" id="{FC13D45A-A171-EB13-1207-D77FF1E5498E}"/>
              </a:ext>
            </a:extLst>
          </p:cNvPr>
          <p:cNvPicPr>
            <a:picLocks noGrp="1" noChangeAspect="1"/>
          </p:cNvPicPr>
          <p:nvPr>
            <p:ph type="pic" sz="quarter" idx="13"/>
          </p:nvPr>
        </p:nvPicPr>
        <p:blipFill>
          <a:blip r:embed="rId4" cstate="hqprint">
            <a:extLst>
              <a:ext uri="{28A0092B-C50C-407E-A947-70E740481C1C}">
                <a14:useLocalDpi xmlns:a14="http://schemas.microsoft.com/office/drawing/2010/main" val="0"/>
              </a:ext>
            </a:extLst>
          </a:blip>
          <a:srcRect l="18750" r="18750"/>
          <a:stretch/>
        </p:blipFill>
        <p:spPr>
          <a:xfrm>
            <a:off x="6322637" y="1616493"/>
            <a:ext cx="1444560" cy="1444561"/>
          </a:xfrm>
        </p:spPr>
      </p:pic>
      <p:sp>
        <p:nvSpPr>
          <p:cNvPr id="2" name="TextBox 1"/>
          <p:cNvSpPr txBox="1"/>
          <p:nvPr/>
        </p:nvSpPr>
        <p:spPr>
          <a:xfrm>
            <a:off x="3811561" y="218717"/>
            <a:ext cx="4568879" cy="923330"/>
          </a:xfrm>
          <a:prstGeom prst="rect">
            <a:avLst/>
          </a:prstGeom>
          <a:noFill/>
        </p:spPr>
        <p:txBody>
          <a:bodyPr wrap="none" rtlCol="0">
            <a:spAutoFit/>
          </a:bodyPr>
          <a:lstStyle/>
          <a:p>
            <a:r>
              <a:rPr lang="en-US" sz="5400" b="1" dirty="0" smtClean="0">
                <a:solidFill>
                  <a:schemeClr val="bg1"/>
                </a:solidFill>
                <a:latin typeface="Coda" panose="020B0500000000000004"/>
              </a:rPr>
              <a:t>Variations </a:t>
            </a:r>
            <a:r>
              <a:rPr lang="en-US" sz="5400" b="1" dirty="0">
                <a:solidFill>
                  <a:schemeClr val="bg1"/>
                </a:solidFill>
                <a:latin typeface="Coda" panose="020B0500000000000004"/>
              </a:rPr>
              <a:t>of LSTM</a:t>
            </a:r>
          </a:p>
        </p:txBody>
      </p:sp>
    </p:spTree>
    <p:extLst>
      <p:ext uri="{BB962C8B-B14F-4D97-AF65-F5344CB8AC3E}">
        <p14:creationId xmlns:p14="http://schemas.microsoft.com/office/powerpoint/2010/main" val="1777878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inVertical)">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3" grpId="0"/>
      <p:bldP spid="1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E0D8-6D13-4FBE-AB8A-69ABB5453F58}"/>
              </a:ext>
            </a:extLst>
          </p:cNvPr>
          <p:cNvSpPr txBox="1"/>
          <p:nvPr/>
        </p:nvSpPr>
        <p:spPr>
          <a:xfrm>
            <a:off x="1881051" y="2743480"/>
            <a:ext cx="8429898" cy="1107996"/>
          </a:xfrm>
          <a:prstGeom prst="rect">
            <a:avLst/>
          </a:prstGeom>
          <a:noFill/>
        </p:spPr>
        <p:txBody>
          <a:bodyPr wrap="square" rtlCol="0">
            <a:spAutoFit/>
          </a:bodyPr>
          <a:lstStyle/>
          <a:p>
            <a:pPr algn="ctr"/>
            <a:r>
              <a:rPr lang="en-IN" sz="6600" dirty="0">
                <a:solidFill>
                  <a:schemeClr val="bg1"/>
                </a:solidFill>
                <a:latin typeface="Coda" panose="020B0500000000000004" pitchFamily="34" charset="0"/>
                <a:cs typeface="Heebo Medium" pitchFamily="2" charset="-79"/>
              </a:rPr>
              <a:t>Thank You</a:t>
            </a:r>
            <a:endParaRPr lang="en-IN" sz="2800" dirty="0">
              <a:solidFill>
                <a:schemeClr val="bg1"/>
              </a:solidFill>
              <a:latin typeface="Coda" panose="020B0500000000000004" pitchFamily="34" charset="0"/>
              <a:cs typeface="Heebo Medium" pitchFamily="2" charset="-79"/>
            </a:endParaRPr>
          </a:p>
        </p:txBody>
      </p:sp>
    </p:spTree>
    <p:extLst>
      <p:ext uri="{BB962C8B-B14F-4D97-AF65-F5344CB8AC3E}">
        <p14:creationId xmlns:p14="http://schemas.microsoft.com/office/powerpoint/2010/main" val="28928689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1248</TotalTime>
  <Words>415</Words>
  <Application>Microsoft Office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Coda</vt:lpstr>
      <vt:lpstr>Heebo</vt:lpstr>
      <vt:lpstr>Heebo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Sreerag  A G</dc:creator>
  <cp:lastModifiedBy>Lenovo</cp:lastModifiedBy>
  <cp:revision>123</cp:revision>
  <dcterms:created xsi:type="dcterms:W3CDTF">2022-02-18T05:12:15Z</dcterms:created>
  <dcterms:modified xsi:type="dcterms:W3CDTF">2023-05-25T01:01:53Z</dcterms:modified>
</cp:coreProperties>
</file>